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259" r:id="rId2"/>
    <p:sldId id="320" r:id="rId3"/>
    <p:sldId id="321" r:id="rId4"/>
    <p:sldId id="349" r:id="rId5"/>
    <p:sldId id="350" r:id="rId6"/>
    <p:sldId id="351" r:id="rId7"/>
    <p:sldId id="354" r:id="rId8"/>
    <p:sldId id="352" r:id="rId9"/>
    <p:sldId id="325" r:id="rId10"/>
    <p:sldId id="327" r:id="rId11"/>
    <p:sldId id="328" r:id="rId12"/>
    <p:sldId id="329" r:id="rId13"/>
    <p:sldId id="330" r:id="rId14"/>
    <p:sldId id="347" r:id="rId15"/>
    <p:sldId id="334" r:id="rId16"/>
    <p:sldId id="341" r:id="rId17"/>
    <p:sldId id="343" r:id="rId18"/>
    <p:sldId id="345" r:id="rId19"/>
    <p:sldId id="346" r:id="rId20"/>
    <p:sldId id="344" r:id="rId21"/>
    <p:sldId id="337" r:id="rId22"/>
    <p:sldId id="338" r:id="rId23"/>
    <p:sldId id="339" r:id="rId24"/>
    <p:sldId id="348"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083EB-6C8F-4F04-93C4-780A3E6278D5}" type="datetimeFigureOut">
              <a:rPr lang="pt-BR" smtClean="0"/>
              <a:t>27/06/2019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90C82-BBB0-4E77-B441-6132E524B3DD}" type="slidenum">
              <a:rPr lang="pt-BR" smtClean="0"/>
              <a:t>‹nº›</a:t>
            </a:fld>
            <a:endParaRPr lang="pt-BR"/>
          </a:p>
        </p:txBody>
      </p:sp>
    </p:spTree>
    <p:extLst>
      <p:ext uri="{BB962C8B-B14F-4D97-AF65-F5344CB8AC3E}">
        <p14:creationId xmlns:p14="http://schemas.microsoft.com/office/powerpoint/2010/main" val="321569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373513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85886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07539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72067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155097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85FCE2A-FE75-462E-9D67-5F46DBBEB394}" type="datetimeFigureOut">
              <a:rPr lang="pt-BR" smtClean="0"/>
              <a:t>27/06/2019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18575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85FCE2A-FE75-462E-9D67-5F46DBBEB394}" type="datetimeFigureOut">
              <a:rPr lang="pt-BR" smtClean="0"/>
              <a:t>27/06/2019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379853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85FCE2A-FE75-462E-9D67-5F46DBBEB394}" type="datetimeFigureOut">
              <a:rPr lang="pt-BR" smtClean="0"/>
              <a:t>27/06/2019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47020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85FCE2A-FE75-462E-9D67-5F46DBBEB394}" type="datetimeFigureOut">
              <a:rPr lang="pt-BR" smtClean="0"/>
              <a:t>27/06/2019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24793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85FCE2A-FE75-462E-9D67-5F46DBBEB394}" type="datetimeFigureOut">
              <a:rPr lang="pt-BR" smtClean="0"/>
              <a:t>27/06/2019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236158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85FCE2A-FE75-462E-9D67-5F46DBBEB394}" type="datetimeFigureOut">
              <a:rPr lang="pt-BR" smtClean="0"/>
              <a:t>27/06/2019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7996F-84E9-4283-A826-08277FBFAF76}" type="slidenum">
              <a:rPr lang="pt-BR" smtClean="0"/>
              <a:t>‹nº›</a:t>
            </a:fld>
            <a:endParaRPr lang="pt-BR"/>
          </a:p>
        </p:txBody>
      </p:sp>
    </p:spTree>
    <p:extLst>
      <p:ext uri="{BB962C8B-B14F-4D97-AF65-F5344CB8AC3E}">
        <p14:creationId xmlns:p14="http://schemas.microsoft.com/office/powerpoint/2010/main" val="424385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FCE2A-FE75-462E-9D67-5F46DBBEB394}" type="datetimeFigureOut">
              <a:rPr lang="pt-BR" smtClean="0"/>
              <a:t>27/06/2019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7996F-84E9-4283-A826-08277FBFAF76}" type="slidenum">
              <a:rPr lang="pt-BR" smtClean="0"/>
              <a:t>‹nº›</a:t>
            </a:fld>
            <a:endParaRPr lang="pt-BR"/>
          </a:p>
        </p:txBody>
      </p:sp>
    </p:spTree>
    <p:extLst>
      <p:ext uri="{BB962C8B-B14F-4D97-AF65-F5344CB8AC3E}">
        <p14:creationId xmlns:p14="http://schemas.microsoft.com/office/powerpoint/2010/main" val="138550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revidencia.gov.b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revidencia.gov.br/regimes-proprios/investimentos-do-rpp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dprev.previdencia.gov.b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80481" y="2911648"/>
            <a:ext cx="12111519" cy="523220"/>
          </a:xfrm>
          <a:prstGeom prst="rect">
            <a:avLst/>
          </a:prstGeom>
          <a:noFill/>
        </p:spPr>
        <p:txBody>
          <a:bodyPr wrap="square" rtlCol="0" anchor="t">
            <a:spAutoFit/>
          </a:bodyPr>
          <a:lstStyle/>
          <a:p>
            <a:pPr algn="ctr"/>
            <a:r>
              <a:rPr lang="pt-BR" sz="2800" b="1" dirty="0">
                <a:ea typeface="+mn-lt"/>
                <a:cs typeface="+mn-lt"/>
              </a:rPr>
              <a:t>Enquadramento na Resolução CMN e Dúvidas/Problemas DAIR/DPIN</a:t>
            </a:r>
            <a:endParaRPr lang="pt-BR" dirty="0">
              <a:ea typeface="+mn-lt"/>
              <a:cs typeface="+mn-lt"/>
            </a:endParaRPr>
          </a:p>
        </p:txBody>
      </p:sp>
      <p:pic>
        <p:nvPicPr>
          <p:cNvPr id="6" name="Imagem 5"/>
          <p:cNvPicPr>
            <a:picLocks noChangeAspect="1"/>
          </p:cNvPicPr>
          <p:nvPr/>
        </p:nvPicPr>
        <p:blipFill>
          <a:blip r:embed="rId2"/>
          <a:stretch>
            <a:fillRect/>
          </a:stretch>
        </p:blipFill>
        <p:spPr>
          <a:xfrm>
            <a:off x="-10275" y="5293217"/>
            <a:ext cx="12202275" cy="1564783"/>
          </a:xfrm>
          <a:prstGeom prst="rect">
            <a:avLst/>
          </a:prstGeom>
        </p:spPr>
      </p:pic>
      <p:pic>
        <p:nvPicPr>
          <p:cNvPr id="3" name="Imagem 2"/>
          <p:cNvPicPr>
            <a:picLocks noChangeAspect="1"/>
          </p:cNvPicPr>
          <p:nvPr/>
        </p:nvPicPr>
        <p:blipFill>
          <a:blip r:embed="rId3"/>
          <a:stretch>
            <a:fillRect/>
          </a:stretch>
        </p:blipFill>
        <p:spPr>
          <a:xfrm>
            <a:off x="80481" y="5579813"/>
            <a:ext cx="3802559" cy="798043"/>
          </a:xfrm>
          <a:prstGeom prst="rect">
            <a:avLst/>
          </a:prstGeom>
        </p:spPr>
      </p:pic>
    </p:spTree>
    <p:extLst>
      <p:ext uri="{BB962C8B-B14F-4D97-AF65-F5344CB8AC3E}">
        <p14:creationId xmlns:p14="http://schemas.microsoft.com/office/powerpoint/2010/main" val="2017605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476" y="1367350"/>
            <a:ext cx="1211122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Char char="•"/>
              <a:tabLst/>
            </a:pPr>
            <a:r>
              <a:rPr kumimoji="0" lang="pt-BR" altLang="pt-BR"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Lançamento Inicial de Aplicação – APR Inicial</a:t>
            </a:r>
            <a:endParaRPr kumimoji="0" lang="pt-BR" altLang="pt-BR" sz="16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kumimoji="0" lang="pt-BR" altLang="pt-BR" sz="16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Existe um fluxo definido para o lançamento de uma APR, que visa diferenciar um lançamento inicial de um ativo de um resgate ou nova aplicação em ativo já contido na carteira. Na primeira aplicação de um tipo de ativo (FI multimercado), a inclusão da APR deve iniciar no ícone da linha correspondente àquele tipo de ativo.</a:t>
            </a:r>
            <a:endParaRPr kumimoji="0" lang="pt-BR" altLang="pt-BR" sz="16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025" name="Imagem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6" y="4361468"/>
            <a:ext cx="11905558" cy="1792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3573" y="37137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615687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0" y="1160981"/>
            <a:ext cx="12184799" cy="5697019"/>
          </a:xfrm>
          <a:prstGeom prst="rect">
            <a:avLst/>
          </a:prstGeom>
          <a:noFill/>
          <a:ln>
            <a:noFill/>
          </a:ln>
        </p:spPr>
      </p:pic>
    </p:spTree>
    <p:extLst>
      <p:ext uri="{BB962C8B-B14F-4D97-AF65-F5344CB8AC3E}">
        <p14:creationId xmlns:p14="http://schemas.microsoft.com/office/powerpoint/2010/main" val="2128896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275" y="1081809"/>
            <a:ext cx="122022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fins de verificação do enquadramento, o sistema já faz o cálculo do percentual investido em relação ao patrimônio do RPPS 1,91% (limite de 10%) e em relação ao PL do FI, 0,01% (limite de 15%). Em ambos os critérios o ativo está enquadrado.</a:t>
            </a:r>
            <a:endParaRPr kumimoji="0" lang="pt-BR" altLang="pt-BR" sz="1400" b="1"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Arial" panose="020B0604020202020204" pitchFamily="34" charset="0"/>
            </a:endParaRPr>
          </a:p>
        </p:txBody>
      </p:sp>
      <p:pic>
        <p:nvPicPr>
          <p:cNvPr id="2049" name="Imagem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1972"/>
            <a:ext cx="12192000" cy="4130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175114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2742" y="833092"/>
            <a:ext cx="11948845"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pt-BR" altLang="pt-BR"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Atualização do Valor de Cota e do PL do Fundo</a:t>
            </a:r>
            <a:endParaRPr lang="pt-BR" altLang="pt-BR" sz="1400" dirty="0"/>
          </a:p>
          <a:p>
            <a:pPr marR="0" lvl="0" indent="0" algn="just" defTabSz="914400" rtl="0" eaLnBrk="0" fontAlgn="base" latinLnBrk="0" hangingPunct="0">
              <a:lnSpc>
                <a:spcPct val="100000"/>
              </a:lnSpc>
              <a:spcBef>
                <a:spcPct val="0"/>
              </a:spcBef>
              <a:spcAft>
                <a:spcPct val="0"/>
              </a:spcAft>
              <a:buClrTx/>
              <a:buSzTx/>
              <a:tabLst/>
            </a:pPr>
            <a:r>
              <a:rPr kumimoji="0" lang="pt-BR" altLang="pt-BR"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Todas as alterações dos ativos deverão ser registradas mês-a-mês, de forma que qualquer alteração na quantidade de cotas de algumas aplicações tenha sempre respaldo em uma APR. O trabalho do responsável pelo preenchimento e envio do DAIR será registrar, a cada mês, toda movimentação de aplicação e resgate dos investimentos.</a:t>
            </a:r>
            <a:endParaRPr lang="pt-BR" altLang="pt-BR" sz="1400" dirty="0"/>
          </a:p>
          <a:p>
            <a:pPr marR="0" lvl="0" indent="0" algn="just" defTabSz="914400" rtl="0" eaLnBrk="0" fontAlgn="base" latinLnBrk="0" hangingPunct="0">
              <a:lnSpc>
                <a:spcPct val="100000"/>
              </a:lnSpc>
              <a:spcBef>
                <a:spcPct val="0"/>
              </a:spcBef>
              <a:spcAft>
                <a:spcPct val="0"/>
              </a:spcAft>
              <a:buClrTx/>
              <a:buSzTx/>
              <a:tabLst/>
            </a:pPr>
            <a:r>
              <a:rPr kumimoji="0" lang="pt-BR" altLang="pt-BR"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E para as aplicações que não tiveram nem aplicações e nem resgates? </a:t>
            </a:r>
          </a:p>
          <a:p>
            <a:pPr marR="0" lvl="0" indent="0" algn="just" defTabSz="914400" rtl="0" eaLnBrk="0" fontAlgn="base" latinLnBrk="0" hangingPunct="0">
              <a:lnSpc>
                <a:spcPct val="100000"/>
              </a:lnSpc>
              <a:spcBef>
                <a:spcPct val="0"/>
              </a:spcBef>
              <a:spcAft>
                <a:spcPct val="0"/>
              </a:spcAft>
              <a:buClrTx/>
              <a:buSzTx/>
              <a:tabLst/>
            </a:pPr>
            <a:r>
              <a:rPr kumimoji="0" lang="pt-BR" altLang="pt-BR"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De fato, alguns fundos sofrem pouca movimentação no que se refere a resgates e novas aplicações, mas para esses ativos faz-se necessário que ao final do mês seja atualizado o valor atual do ativo (valor da cota) e valor do PL. </a:t>
            </a:r>
            <a:r>
              <a:rPr lang="pt-BR" altLang="pt-BR" sz="2000" dirty="0">
                <a:solidFill>
                  <a:srgbClr val="000000"/>
                </a:solidFill>
                <a:latin typeface="Calibri" panose="020F0502020204030204" pitchFamily="34" charset="0"/>
                <a:ea typeface="Calibri" panose="020F0502020204030204" pitchFamily="34" charset="0"/>
                <a:cs typeface="Arial" panose="020B0604020202020204" pitchFamily="34" charset="0"/>
              </a:rPr>
              <a:t>Para </a:t>
            </a:r>
            <a:r>
              <a:rPr kumimoji="0" lang="pt-BR" altLang="pt-BR"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os fundos que tiveram movimentação durante o período (lançamento de APR), visto que a informação que fica registrada </a:t>
            </a:r>
            <a:r>
              <a:rPr kumimoji="0" lang="pt-BR" altLang="pt-BR" sz="2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é da data da operação </a:t>
            </a:r>
            <a:r>
              <a:rPr kumimoji="0" lang="pt-BR" altLang="pt-BR"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e, portanto, </a:t>
            </a:r>
            <a:r>
              <a:rPr kumimoji="0" lang="pt-BR" altLang="pt-BR" sz="2000" b="0" i="0" u="sng"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deve ser atualizada ao final de cada competência</a:t>
            </a:r>
            <a:r>
              <a:rPr kumimoji="0" lang="pt-BR" altLang="pt-BR" sz="2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O procedimento para atualização destes dois campos, Valor Atual do Ativo (valor da cota) e Valor Atual do PL do Fundo, é feito diretamente na aba Carteira, dando um clique duplo no campo correspondente a cada ativo (não deve ser criada nova APR).</a:t>
            </a:r>
            <a:endParaRPr kumimoji="0" lang="pt-BR" altLang="pt-BR" sz="14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3073" name="Imagem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410" y="4633646"/>
            <a:ext cx="5429250" cy="1994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72965" y="56154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50025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24442" y="1268217"/>
            <a:ext cx="6010382" cy="707886"/>
          </a:xfrm>
          <a:prstGeom prst="rect">
            <a:avLst/>
          </a:prstGeom>
        </p:spPr>
        <p:txBody>
          <a:bodyPr wrap="square">
            <a:spAutoFit/>
          </a:bodyPr>
          <a:lstStyle/>
          <a:p>
            <a:pPr lvl="0" algn="just" eaLnBrk="0" fontAlgn="base" hangingPunct="0">
              <a:spcBef>
                <a:spcPct val="0"/>
              </a:spcBef>
              <a:spcAft>
                <a:spcPct val="0"/>
              </a:spcAft>
            </a:pPr>
            <a:r>
              <a:rPr lang="pt-BR" altLang="pt-BR" sz="40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Reclassificação de ativo</a:t>
            </a:r>
            <a:endParaRPr lang="pt-BR" altLang="pt-BR" sz="2800" dirty="0">
              <a:solidFill>
                <a:schemeClr val="accent1">
                  <a:lumMod val="50000"/>
                </a:schemeClr>
              </a:solidFill>
            </a:endParaRPr>
          </a:p>
        </p:txBody>
      </p:sp>
      <p:sp>
        <p:nvSpPr>
          <p:cNvPr id="4" name="Retângulo 3"/>
          <p:cNvSpPr/>
          <p:nvPr/>
        </p:nvSpPr>
        <p:spPr>
          <a:xfrm>
            <a:off x="-1" y="2274838"/>
            <a:ext cx="12184799" cy="4524315"/>
          </a:xfrm>
          <a:prstGeom prst="rect">
            <a:avLst/>
          </a:prstGeom>
        </p:spPr>
        <p:txBody>
          <a:bodyPr wrap="square">
            <a:spAutoFit/>
          </a:bodyPr>
          <a:lstStyle/>
          <a:p>
            <a:r>
              <a:rPr lang="pt-BR" sz="3200" dirty="0">
                <a:solidFill>
                  <a:schemeClr val="accent1">
                    <a:lumMod val="50000"/>
                  </a:schemeClr>
                </a:solidFill>
              </a:rPr>
              <a:t>Caso seja necessário alterar a classificação do fundo o RPPS deverá:</a:t>
            </a:r>
          </a:p>
          <a:p>
            <a:pPr marL="514350" indent="-514350">
              <a:buAutoNum type="arabicParenR"/>
            </a:pPr>
            <a:r>
              <a:rPr lang="pt-BR" sz="3200" u="sng" dirty="0">
                <a:solidFill>
                  <a:schemeClr val="accent1">
                    <a:lumMod val="50000"/>
                  </a:schemeClr>
                </a:solidFill>
              </a:rPr>
              <a:t>Lançar</a:t>
            </a:r>
            <a:r>
              <a:rPr lang="pt-BR" sz="3200" dirty="0">
                <a:solidFill>
                  <a:schemeClr val="accent1">
                    <a:lumMod val="50000"/>
                  </a:schemeClr>
                </a:solidFill>
              </a:rPr>
              <a:t> uma APR de resgate total no atual fundo objeto de reclassificação, registrando na descrição da operação o motivo “reclassificação”</a:t>
            </a:r>
          </a:p>
          <a:p>
            <a:pPr marL="514350" indent="-514350">
              <a:buAutoNum type="arabicParenR"/>
            </a:pPr>
            <a:r>
              <a:rPr lang="pt-BR" sz="3200" dirty="0">
                <a:solidFill>
                  <a:schemeClr val="accent1">
                    <a:lumMod val="50000"/>
                  </a:schemeClr>
                </a:solidFill>
              </a:rPr>
              <a:t>Novo credenciamento </a:t>
            </a:r>
            <a:r>
              <a:rPr lang="pt-BR" sz="3200" u="sng" dirty="0">
                <a:solidFill>
                  <a:schemeClr val="accent1">
                    <a:lumMod val="50000"/>
                  </a:schemeClr>
                </a:solidFill>
              </a:rPr>
              <a:t>do mesmo CNPJ </a:t>
            </a:r>
            <a:r>
              <a:rPr lang="pt-BR" sz="3200" dirty="0">
                <a:solidFill>
                  <a:schemeClr val="accent1">
                    <a:lumMod val="50000"/>
                  </a:schemeClr>
                </a:solidFill>
              </a:rPr>
              <a:t>na nova classificação</a:t>
            </a:r>
          </a:p>
          <a:p>
            <a:pPr marL="514350" indent="-514350">
              <a:buAutoNum type="arabicParenR"/>
            </a:pPr>
            <a:r>
              <a:rPr lang="pt-BR" sz="3200" dirty="0">
                <a:solidFill>
                  <a:schemeClr val="accent1">
                    <a:lumMod val="50000"/>
                  </a:schemeClr>
                </a:solidFill>
              </a:rPr>
              <a:t>Incluir </a:t>
            </a:r>
            <a:r>
              <a:rPr lang="pt-BR" sz="3200" u="sng" dirty="0">
                <a:solidFill>
                  <a:schemeClr val="accent1">
                    <a:lumMod val="50000"/>
                  </a:schemeClr>
                </a:solidFill>
              </a:rPr>
              <a:t>nova APR </a:t>
            </a:r>
            <a:r>
              <a:rPr lang="pt-BR" sz="3200" dirty="0">
                <a:solidFill>
                  <a:schemeClr val="accent1">
                    <a:lumMod val="50000"/>
                  </a:schemeClr>
                </a:solidFill>
              </a:rPr>
              <a:t>para que o fundo passe a constar na carteira na classificação correta. </a:t>
            </a:r>
          </a:p>
          <a:p>
            <a:r>
              <a:rPr lang="pt-BR" sz="3200" dirty="0">
                <a:solidFill>
                  <a:schemeClr val="accent1">
                    <a:lumMod val="50000"/>
                  </a:schemeClr>
                </a:solidFill>
              </a:rPr>
              <a:t>Caso não seja observada esta sequência o sistema exibirá mensagens direcionando para este fluxo.</a:t>
            </a:r>
          </a:p>
        </p:txBody>
      </p:sp>
    </p:spTree>
    <p:extLst>
      <p:ext uri="{BB962C8B-B14F-4D97-AF65-F5344CB8AC3E}">
        <p14:creationId xmlns:p14="http://schemas.microsoft.com/office/powerpoint/2010/main" val="157004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474" y="914986"/>
            <a:ext cx="12184799" cy="461665"/>
          </a:xfrm>
          <a:prstGeom prst="rect">
            <a:avLst/>
          </a:prstGeom>
        </p:spPr>
        <p:txBody>
          <a:bodyPr wrap="square">
            <a:spAutoFit/>
          </a:bodyPr>
          <a:lstStyle/>
          <a:p>
            <a:r>
              <a:rPr lang="pt-BR" sz="2400" b="1" dirty="0" err="1" smtClean="0">
                <a:solidFill>
                  <a:srgbClr val="FF0000"/>
                </a:solidFill>
              </a:rPr>
              <a:t>Desenquadramento</a:t>
            </a:r>
            <a:r>
              <a:rPr lang="pt-BR" sz="2400" b="1" dirty="0" smtClean="0">
                <a:solidFill>
                  <a:srgbClr val="FF0000"/>
                </a:solidFill>
              </a:rPr>
              <a:t> </a:t>
            </a:r>
            <a:r>
              <a:rPr lang="pt-BR" sz="2400" b="1" dirty="0">
                <a:solidFill>
                  <a:srgbClr val="FF0000"/>
                </a:solidFill>
              </a:rPr>
              <a:t>de Fundo de Investimento por Total de Recursos do RPPS - Art. 13</a:t>
            </a:r>
          </a:p>
        </p:txBody>
      </p:sp>
      <p:sp>
        <p:nvSpPr>
          <p:cNvPr id="4" name="Retângulo 3"/>
          <p:cNvSpPr/>
          <p:nvPr/>
        </p:nvSpPr>
        <p:spPr>
          <a:xfrm>
            <a:off x="0" y="1376651"/>
            <a:ext cx="12202273" cy="5509200"/>
          </a:xfrm>
          <a:prstGeom prst="rect">
            <a:avLst/>
          </a:prstGeom>
        </p:spPr>
        <p:txBody>
          <a:bodyPr wrap="square" anchor="t">
            <a:spAutoFit/>
          </a:bodyPr>
          <a:lstStyle/>
          <a:p>
            <a:pPr algn="just"/>
            <a:r>
              <a:rPr lang="pt-BR" sz="2200" b="1" dirty="0">
                <a:solidFill>
                  <a:schemeClr val="accent1">
                    <a:lumMod val="50000"/>
                  </a:schemeClr>
                </a:solidFill>
                <a:latin typeface="Times New Roman" panose="02020603050405020304" pitchFamily="18" charset="0"/>
              </a:rPr>
              <a:t>Art. 13. As aplicações em cotas de um mesmo fundo de investimento, fundo de investimento em cotas de fundos de investimento ou fundo de índice não podem, direta ou indiretamente, exceder a 20% (vinte por cento) das aplicações dos recursos do regime próprio de previdência social. (Redação dada pela Resolução nº 4.695, de 27/11/2018.) </a:t>
            </a:r>
            <a:endParaRPr lang="pt-BR"/>
          </a:p>
          <a:p>
            <a:pPr algn="just"/>
            <a:endParaRPr lang="pt-BR" sz="2200" b="1" dirty="0">
              <a:solidFill>
                <a:schemeClr val="accent1">
                  <a:lumMod val="50000"/>
                </a:schemeClr>
              </a:solidFill>
              <a:latin typeface="Times New Roman" panose="02020603050405020304" pitchFamily="18" charset="0"/>
            </a:endParaRPr>
          </a:p>
          <a:p>
            <a:pPr algn="just"/>
            <a:r>
              <a:rPr lang="pt-BR" sz="2200" b="1" dirty="0">
                <a:solidFill>
                  <a:schemeClr val="accent1">
                    <a:lumMod val="50000"/>
                  </a:schemeClr>
                </a:solidFill>
                <a:latin typeface="Times New Roman"/>
                <a:cs typeface="Times New Roman"/>
              </a:rPr>
              <a:t>Justificativa/Resolução: </a:t>
            </a:r>
            <a:r>
              <a:rPr lang="pt-BR" sz="2200" dirty="0">
                <a:ea typeface="+mn-lt"/>
                <a:cs typeface="+mn-lt"/>
              </a:rPr>
              <a:t>Foi instituído Grupo de Trabalho (GT), por meio da Portaria nº 12, de 23 de abril de 2019, da Secretaria da Previdência (SPREV), em que se pretende avaliar as normas sobre as aplicações de recursos e parâmetros gerais de gestão dos investimentos dos RPPS dos servidores públicos da União, dos Estados, do Distrito Federal e dos Municípios, receber e analisar estudos e sugestões formuladas por entidades representativas de participantes do mercado financeiro e elaborar propostas para o aperfeiçoamento normativo. Um dos pontos que necessitam de aperfeiçoamento é justamente este colocado no pergunta 32. Até a conclusão do mencionado Grupo de Trabalho, com prováveis encaminhamentos a respeito do assunto, não há necessidade de se providenciar o resgate imediato dos recursos dos fundos com esse perfil de carteira (100% títulos públicos). Tais fundos, portanto, ficam dispensados de observar o prazo previsto no art. 21 até a conclusão do GT e provável publicação de nova </a:t>
            </a:r>
            <a:endParaRPr lang="pt-BR" dirty="0"/>
          </a:p>
          <a:p>
            <a:pPr algn="just"/>
            <a:r>
              <a:rPr lang="pt-BR" sz="2200" dirty="0">
                <a:ea typeface="+mn-lt"/>
                <a:cs typeface="+mn-lt"/>
              </a:rPr>
              <a:t>Resolução, já aperfeiçoada em relação ao tema.  </a:t>
            </a:r>
            <a:r>
              <a:rPr lang="pt-BR" sz="2200" dirty="0">
                <a:solidFill>
                  <a:schemeClr val="accent1">
                    <a:lumMod val="50000"/>
                  </a:schemeClr>
                </a:solidFill>
                <a:latin typeface="Times New Roman"/>
                <a:cs typeface="Times New Roman"/>
              </a:rPr>
              <a:t>Art. 21; ou Redistribuição da Carteira</a:t>
            </a:r>
            <a:endParaRPr lang="pt-BR" dirty="0">
              <a:solidFill>
                <a:schemeClr val="accent1">
                  <a:lumMod val="50000"/>
                </a:schemeClr>
              </a:solidFill>
              <a:latin typeface="Calibri" panose="020F0502020204030204"/>
              <a:cs typeface="Calibri" panose="020F0502020204030204"/>
            </a:endParaRPr>
          </a:p>
        </p:txBody>
      </p:sp>
    </p:spTree>
    <p:extLst>
      <p:ext uri="{BB962C8B-B14F-4D97-AF65-F5344CB8AC3E}">
        <p14:creationId xmlns:p14="http://schemas.microsoft.com/office/powerpoint/2010/main" val="321061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 y="926654"/>
            <a:ext cx="12184799" cy="830997"/>
          </a:xfrm>
          <a:prstGeom prst="rect">
            <a:avLst/>
          </a:prstGeom>
        </p:spPr>
        <p:txBody>
          <a:bodyPr wrap="square">
            <a:spAutoFit/>
          </a:bodyPr>
          <a:lstStyle/>
          <a:p>
            <a:pPr algn="ctr"/>
            <a:r>
              <a:rPr lang="pt-BR" sz="2400" b="1" dirty="0"/>
              <a:t>Notificação</a:t>
            </a:r>
          </a:p>
          <a:p>
            <a:r>
              <a:rPr lang="pt-BR" sz="2400" b="1" dirty="0">
                <a:solidFill>
                  <a:srgbClr val="FF0000"/>
                </a:solidFill>
              </a:rPr>
              <a:t>Desenquadramento - % Patrimônio Líquido do Fundo - Art. 14 e Art.14 §1º</a:t>
            </a:r>
          </a:p>
        </p:txBody>
      </p:sp>
      <p:sp>
        <p:nvSpPr>
          <p:cNvPr id="4" name="Retângulo 3"/>
          <p:cNvSpPr/>
          <p:nvPr/>
        </p:nvSpPr>
        <p:spPr>
          <a:xfrm>
            <a:off x="0" y="2025908"/>
            <a:ext cx="12184798" cy="4462760"/>
          </a:xfrm>
          <a:prstGeom prst="rect">
            <a:avLst/>
          </a:prstGeom>
        </p:spPr>
        <p:txBody>
          <a:bodyPr wrap="square">
            <a:spAutoFit/>
          </a:bodyPr>
          <a:lstStyle/>
          <a:p>
            <a:pPr lvl="1" algn="just"/>
            <a:r>
              <a:rPr lang="pt-BR" sz="2000" strike="sngStrike" dirty="0">
                <a:solidFill>
                  <a:schemeClr val="accent1">
                    <a:lumMod val="50000"/>
                  </a:schemeClr>
                </a:solidFill>
              </a:rPr>
              <a:t>Art. 14. O total das aplicações dos recursos do regime próprio de previdência social em um mesmo fundo de investimento deverá representar, no máximo, 25% (vinte e cinco por cento) do patrimônio líquido do fundo. </a:t>
            </a:r>
          </a:p>
          <a:p>
            <a:pPr algn="just"/>
            <a:r>
              <a:rPr lang="pt-BR" sz="2000" dirty="0">
                <a:solidFill>
                  <a:schemeClr val="accent1">
                    <a:lumMod val="50000"/>
                  </a:schemeClr>
                </a:solidFill>
              </a:rPr>
              <a:t>Art. 14. O total das aplicações dos recursos do regime próprio de previdência social em um mesmo fundo de investimento deverá representar, no máximo, 15% (quinze por cento) do patrimônio líquido do fundo, observado o disposto no art. 12. (Redação dada pela Resolução nº 4.604, de 19/10/2017.) </a:t>
            </a:r>
          </a:p>
          <a:p>
            <a:pPr lvl="1" algn="just"/>
            <a:r>
              <a:rPr lang="pt-BR" sz="2000" strike="sngStrike" dirty="0">
                <a:solidFill>
                  <a:schemeClr val="accent1">
                    <a:lumMod val="50000"/>
                  </a:schemeClr>
                </a:solidFill>
              </a:rPr>
              <a:t>Parágrafo único. A observância do limite de que trata o </a:t>
            </a:r>
            <a:r>
              <a:rPr lang="pt-BR" sz="2000" b="1" strike="sngStrike" dirty="0">
                <a:solidFill>
                  <a:schemeClr val="accent1">
                    <a:lumMod val="50000"/>
                  </a:schemeClr>
                </a:solidFill>
              </a:rPr>
              <a:t>caput </a:t>
            </a:r>
            <a:r>
              <a:rPr lang="pt-BR" sz="2000" strike="sngStrike" dirty="0">
                <a:solidFill>
                  <a:schemeClr val="accent1">
                    <a:lumMod val="50000"/>
                  </a:schemeClr>
                </a:solidFill>
              </a:rPr>
              <a:t>é facultativa nos 120 (cento e vinte) dias subsequentes à data de início das atividades do fundo. </a:t>
            </a:r>
          </a:p>
          <a:p>
            <a:pPr lvl="1" algn="just"/>
            <a:r>
              <a:rPr lang="pt-BR" sz="2000" strike="sngStrike" dirty="0">
                <a:solidFill>
                  <a:schemeClr val="accent1">
                    <a:lumMod val="50000"/>
                  </a:schemeClr>
                </a:solidFill>
              </a:rPr>
              <a:t>§ 1º A observância do limite de que trata o </a:t>
            </a:r>
            <a:r>
              <a:rPr lang="pt-BR" sz="2000" b="1" strike="sngStrike" dirty="0">
                <a:solidFill>
                  <a:schemeClr val="accent1">
                    <a:lumMod val="50000"/>
                  </a:schemeClr>
                </a:solidFill>
              </a:rPr>
              <a:t>caput </a:t>
            </a:r>
            <a:r>
              <a:rPr lang="pt-BR" sz="2000" strike="sngStrike" dirty="0">
                <a:solidFill>
                  <a:schemeClr val="accent1">
                    <a:lumMod val="50000"/>
                  </a:schemeClr>
                </a:solidFill>
              </a:rPr>
              <a:t>é facultativa nos 120 (cento e vinte) dias subsequentes à data de início das atividades do fundo. (Renumerado pela Resolução nº 4.392, de 19/12/2014.) </a:t>
            </a:r>
          </a:p>
          <a:p>
            <a:pPr algn="just"/>
            <a:r>
              <a:rPr lang="pt-BR" sz="2000" dirty="0">
                <a:solidFill>
                  <a:schemeClr val="accent1">
                    <a:lumMod val="50000"/>
                  </a:schemeClr>
                </a:solidFill>
              </a:rPr>
              <a:t>§ 1º O limite de que trata o </a:t>
            </a:r>
            <a:r>
              <a:rPr lang="pt-BR" sz="2000" b="1" dirty="0">
                <a:solidFill>
                  <a:schemeClr val="accent1">
                    <a:lumMod val="50000"/>
                  </a:schemeClr>
                </a:solidFill>
              </a:rPr>
              <a:t>caput </a:t>
            </a:r>
            <a:r>
              <a:rPr lang="pt-BR" sz="2000" dirty="0">
                <a:solidFill>
                  <a:schemeClr val="accent1">
                    <a:lumMod val="50000"/>
                  </a:schemeClr>
                </a:solidFill>
              </a:rPr>
              <a:t>será de até 5% (cinco por cento) do patrimônio líquido dos fundos de investimento de que tratam os incisos VII do art. 7º, III e IV do art. 8º. (Redação dada pela Resolução nº 4.604, de 19/10/2017.) </a:t>
            </a:r>
            <a:endParaRPr lang="pt-BR" sz="2000" b="1" dirty="0">
              <a:solidFill>
                <a:schemeClr val="accent1">
                  <a:lumMod val="50000"/>
                </a:schemeClr>
              </a:solidFill>
              <a:latin typeface="Times New Roman" panose="02020603050405020304" pitchFamily="18" charset="0"/>
            </a:endParaRPr>
          </a:p>
          <a:p>
            <a:pPr algn="just"/>
            <a:endParaRPr lang="pt-BR" sz="2200" b="1" dirty="0">
              <a:solidFill>
                <a:schemeClr val="accent1">
                  <a:lumMod val="50000"/>
                </a:schemeClr>
              </a:solidFill>
              <a:latin typeface="Times New Roman" panose="02020603050405020304" pitchFamily="18" charset="0"/>
            </a:endParaRPr>
          </a:p>
          <a:p>
            <a:pPr algn="just"/>
            <a:r>
              <a:rPr lang="pt-BR" sz="2200" b="1" dirty="0">
                <a:solidFill>
                  <a:schemeClr val="accent1">
                    <a:lumMod val="50000"/>
                  </a:schemeClr>
                </a:solidFill>
                <a:latin typeface="Times New Roman" panose="02020603050405020304" pitchFamily="18" charset="0"/>
              </a:rPr>
              <a:t>Justificativa/Resolução: </a:t>
            </a:r>
            <a:r>
              <a:rPr lang="pt-BR" sz="2200" dirty="0">
                <a:solidFill>
                  <a:schemeClr val="accent1">
                    <a:lumMod val="50000"/>
                  </a:schemeClr>
                </a:solidFill>
                <a:latin typeface="Times New Roman" panose="02020603050405020304" pitchFamily="18" charset="0"/>
              </a:rPr>
              <a:t>Art. 21; Art. 22; §3º, Art.14 ou Redistribuição da Carteira</a:t>
            </a:r>
            <a:endParaRPr lang="pt-BR" sz="2200" dirty="0">
              <a:solidFill>
                <a:schemeClr val="accent1">
                  <a:lumMod val="50000"/>
                </a:schemeClr>
              </a:solidFill>
            </a:endParaRPr>
          </a:p>
        </p:txBody>
      </p:sp>
    </p:spTree>
    <p:extLst>
      <p:ext uri="{BB962C8B-B14F-4D97-AF65-F5344CB8AC3E}">
        <p14:creationId xmlns:p14="http://schemas.microsoft.com/office/powerpoint/2010/main" val="187570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8322067" y="1119882"/>
            <a:ext cx="3862731" cy="5738118"/>
          </a:xfrm>
          <a:prstGeom prst="rect">
            <a:avLst/>
          </a:prstGeom>
        </p:spPr>
      </p:pic>
      <p:sp>
        <p:nvSpPr>
          <p:cNvPr id="7" name="Retângulo 6"/>
          <p:cNvSpPr/>
          <p:nvPr/>
        </p:nvSpPr>
        <p:spPr>
          <a:xfrm>
            <a:off x="48299" y="407835"/>
            <a:ext cx="8273768" cy="6555641"/>
          </a:xfrm>
          <a:prstGeom prst="rect">
            <a:avLst/>
          </a:prstGeom>
        </p:spPr>
        <p:txBody>
          <a:bodyPr wrap="square">
            <a:spAutoFit/>
          </a:bodyPr>
          <a:lstStyle/>
          <a:p>
            <a:pPr algn="just">
              <a:spcAft>
                <a:spcPts val="0"/>
              </a:spcAft>
            </a:pPr>
            <a:endParaRPr lang="pt-BR" sz="2000" b="1" dirty="0" smtClean="0">
              <a:solidFill>
                <a:srgbClr val="FF0000"/>
              </a:solidFill>
            </a:endParaRPr>
          </a:p>
          <a:p>
            <a:pPr algn="just">
              <a:spcAft>
                <a:spcPts val="0"/>
              </a:spcAft>
            </a:pPr>
            <a:endParaRPr lang="pt-BR" sz="2000" b="1" dirty="0">
              <a:solidFill>
                <a:srgbClr val="FF0000"/>
              </a:solidFill>
            </a:endParaRPr>
          </a:p>
          <a:p>
            <a:pPr algn="just">
              <a:spcAft>
                <a:spcPts val="0"/>
              </a:spcAft>
            </a:pPr>
            <a:r>
              <a:rPr lang="pt-BR" sz="2000" b="1" dirty="0" smtClean="0">
                <a:solidFill>
                  <a:srgbClr val="FF0000"/>
                </a:solidFill>
              </a:rPr>
              <a:t>Aplicações </a:t>
            </a:r>
            <a:r>
              <a:rPr lang="pt-BR" sz="2000" b="1" dirty="0">
                <a:solidFill>
                  <a:srgbClr val="FF0000"/>
                </a:solidFill>
              </a:rPr>
              <a:t>em Desacordo com a Política de Investimentos - Estratégia Alvo e</a:t>
            </a:r>
          </a:p>
          <a:p>
            <a:pPr algn="just">
              <a:spcAft>
                <a:spcPts val="0"/>
              </a:spcAft>
            </a:pPr>
            <a:r>
              <a:rPr lang="pt-BR" sz="2000" b="1" dirty="0">
                <a:solidFill>
                  <a:srgbClr val="FF0000"/>
                </a:solidFill>
              </a:rPr>
              <a:t>Aplicações em Desacordo com a Política de Investimentos - Limite Superior</a:t>
            </a:r>
            <a:endParaRPr lang="pt-B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O parágrafo 1º da artigo 1º da Portaria 519/2011 estabelece que a estrutura do DPIN é aquela disponibilizada por este ministério:</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1º A estrutura do DPIN será disponibilizada pela SPPS na página do Ministério da Previdência Social - MPS na rede mundial de computadores - internet, no endereço </a:t>
            </a:r>
            <a:r>
              <a:rPr lang="pt-BR"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http://www.previdencia.gov.br</a:t>
            </a: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até 31 de dezembro de cada exercício em relação ao exercício seguinte."</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000" b="1" dirty="0">
                <a:solidFill>
                  <a:schemeClr val="accent1">
                    <a:lumMod val="50000"/>
                  </a:schemeClr>
                </a:solidFill>
                <a:latin typeface="Times New Roman" panose="02020603050405020304" pitchFamily="18" charset="0"/>
              </a:rPr>
              <a:t>Justificativa/Resolução: </a:t>
            </a: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No DPIN deve constar o registro da estratégia alvo para todos os ativos presentes no DAIR. Importante esclarecer que a estratégia alvo tem o condão de demonstrar </a:t>
            </a:r>
            <a:r>
              <a:rPr lang="pt-BR"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qual é o centro da meta </a:t>
            </a: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que se pretende perseguir ao longo do exercício e constituir assim um melhor </a:t>
            </a:r>
            <a:r>
              <a:rPr lang="pt-BR"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direcionador</a:t>
            </a:r>
            <a:r>
              <a:rPr lang="pt-B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para se acompanhar a execução da política, visto que o limite superior e inferior informados, na maioria das vezes, são a mera transposição do que está estabelecido como limite na Resolução. Retificação do DPIN ou DAIR.</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79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273" y="1043617"/>
            <a:ext cx="12202273" cy="5524589"/>
          </a:xfrm>
          <a:prstGeom prst="rect">
            <a:avLst/>
          </a:prstGeom>
        </p:spPr>
        <p:txBody>
          <a:bodyPr wrap="square">
            <a:spAutoFit/>
          </a:bodyPr>
          <a:lstStyle/>
          <a:p>
            <a:pPr algn="ctr"/>
            <a:r>
              <a:rPr lang="pt-BR" sz="2800" b="1" dirty="0"/>
              <a:t>Outras Notificações</a:t>
            </a:r>
          </a:p>
          <a:p>
            <a:pPr algn="just"/>
            <a:endParaRPr lang="pt-BR" sz="1100" dirty="0"/>
          </a:p>
          <a:p>
            <a:pPr marL="342900" indent="-342900" algn="just">
              <a:buFontTx/>
              <a:buChar char="-"/>
            </a:pPr>
            <a:r>
              <a:rPr lang="pt-BR" sz="3200" b="1" dirty="0">
                <a:solidFill>
                  <a:srgbClr val="FF0000"/>
                </a:solidFill>
              </a:rPr>
              <a:t>Vinculação do responsável pela gestão dos recursos</a:t>
            </a:r>
          </a:p>
          <a:p>
            <a:pPr algn="just"/>
            <a:endParaRPr lang="pt-BR" sz="3200" b="1" dirty="0">
              <a:solidFill>
                <a:srgbClr val="FF0000"/>
              </a:solidFill>
            </a:endParaRPr>
          </a:p>
          <a:p>
            <a:pPr algn="just"/>
            <a:r>
              <a:rPr lang="pt-BR" sz="2200" b="1" dirty="0">
                <a:solidFill>
                  <a:schemeClr val="accent1">
                    <a:lumMod val="50000"/>
                  </a:schemeClr>
                </a:solidFill>
                <a:latin typeface="Times New Roman" panose="02020603050405020304" pitchFamily="18" charset="0"/>
              </a:rPr>
              <a:t>O CADPREV captura diferença entre o Gestor de Recursos declarado no último DAIR enviado com a informação do DPIN</a:t>
            </a:r>
          </a:p>
          <a:p>
            <a:pPr algn="just"/>
            <a:endParaRPr lang="pt-BR" sz="2200" b="1" dirty="0">
              <a:solidFill>
                <a:schemeClr val="accent1">
                  <a:lumMod val="50000"/>
                </a:schemeClr>
              </a:solidFill>
              <a:latin typeface="Times New Roman" panose="02020603050405020304" pitchFamily="18" charset="0"/>
            </a:endParaRPr>
          </a:p>
          <a:p>
            <a:pPr algn="just"/>
            <a:endParaRPr lang="pt-BR" sz="2200" b="1" dirty="0">
              <a:solidFill>
                <a:schemeClr val="accent1">
                  <a:lumMod val="50000"/>
                </a:schemeClr>
              </a:solidFill>
              <a:latin typeface="Times New Roman" panose="02020603050405020304" pitchFamily="18" charset="0"/>
            </a:endParaRPr>
          </a:p>
          <a:p>
            <a:pPr algn="just"/>
            <a:r>
              <a:rPr lang="pt-BR" sz="2200" b="1" dirty="0">
                <a:solidFill>
                  <a:schemeClr val="accent1">
                    <a:lumMod val="50000"/>
                  </a:schemeClr>
                </a:solidFill>
                <a:latin typeface="Times New Roman" panose="02020603050405020304" pitchFamily="18" charset="0"/>
              </a:rPr>
              <a:t>Justificativa/Resolução: Retificação ou envio do ato de nomeação para a função por autoridade competente.</a:t>
            </a:r>
          </a:p>
          <a:p>
            <a:pPr algn="just"/>
            <a:endParaRPr lang="pt-BR" sz="2200" b="1" dirty="0">
              <a:solidFill>
                <a:schemeClr val="accent1">
                  <a:lumMod val="50000"/>
                </a:schemeClr>
              </a:solidFill>
              <a:latin typeface="Times New Roman" panose="02020603050405020304" pitchFamily="18" charset="0"/>
            </a:endParaRPr>
          </a:p>
          <a:p>
            <a:pPr lvl="1" algn="just"/>
            <a:r>
              <a:rPr lang="pt-BR" sz="2400" b="1" dirty="0"/>
              <a:t>§ 4º, art. 2º Portaria MPS nº 519/2011:  “</a:t>
            </a:r>
            <a:r>
              <a:rPr lang="pt-BR" sz="2400" dirty="0"/>
              <a:t>O responsável pela gestão dos recursos do RPPS deverá ser pessoa física vinculada ao ente federativo ou à unidade gestora do regime como servidor titular de cargo efetivo ou de livre nomeação e exoneração, e apresentar-se formalmente designado para a função por ato da autoridade competente.”</a:t>
            </a:r>
            <a:endParaRPr lang="pt-BR" sz="2200" dirty="0">
              <a:solidFill>
                <a:schemeClr val="accent1">
                  <a:lumMod val="50000"/>
                </a:schemeClr>
              </a:solidFill>
            </a:endParaRPr>
          </a:p>
        </p:txBody>
      </p:sp>
    </p:spTree>
    <p:extLst>
      <p:ext uri="{BB962C8B-B14F-4D97-AF65-F5344CB8AC3E}">
        <p14:creationId xmlns:p14="http://schemas.microsoft.com/office/powerpoint/2010/main" val="217613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1010245"/>
            <a:ext cx="12202273" cy="5139869"/>
          </a:xfrm>
          <a:prstGeom prst="rect">
            <a:avLst/>
          </a:prstGeom>
        </p:spPr>
        <p:txBody>
          <a:bodyPr wrap="square">
            <a:spAutoFit/>
          </a:bodyPr>
          <a:lstStyle/>
          <a:p>
            <a:pPr algn="just"/>
            <a:endParaRPr lang="pt-BR" sz="300" dirty="0"/>
          </a:p>
          <a:p>
            <a:pPr marL="342900" indent="-342900" algn="just">
              <a:buFontTx/>
              <a:buChar char="-"/>
            </a:pPr>
            <a:r>
              <a:rPr lang="pt-BR" sz="2400" b="1" dirty="0">
                <a:solidFill>
                  <a:srgbClr val="FF0000"/>
                </a:solidFill>
              </a:rPr>
              <a:t>Consistência - Maioria Comitê Certificada</a:t>
            </a:r>
          </a:p>
          <a:p>
            <a:pPr algn="just"/>
            <a:r>
              <a:rPr lang="pt-BR" sz="2300" dirty="0"/>
              <a:t>previsão de composição e forma de representatividade, sendo exigível a certificação de que trata o art. 2º desta Portaria, para a maioria dos seus membros e que estes mantenham vínculo com o ente federativo ou com o RPPS, na qualidade de servidor titular de cargo efetivo ou de livre nomeação e exoneração</a:t>
            </a:r>
            <a:endParaRPr lang="pt-BR" sz="2300" dirty="0">
              <a:solidFill>
                <a:srgbClr val="FF0000"/>
              </a:solidFill>
            </a:endParaRPr>
          </a:p>
          <a:p>
            <a:pPr marL="342900" indent="-342900" algn="just">
              <a:buFontTx/>
              <a:buChar char="-"/>
            </a:pPr>
            <a:r>
              <a:rPr lang="pt-BR" sz="2400" b="1" dirty="0">
                <a:solidFill>
                  <a:srgbClr val="FF0000"/>
                </a:solidFill>
              </a:rPr>
              <a:t>Consistência - Inexistência de Comitê de Investimento</a:t>
            </a:r>
          </a:p>
          <a:p>
            <a:pPr algn="just"/>
            <a:r>
              <a:rPr lang="pt-BR" sz="2300" dirty="0"/>
              <a:t>A implantação do Comitê de Investimentos previsto no caput será exigida após decorridos 180 (cento e oitenta dias) da publicação desta portaria, sendo facultativa para os RPPS cujos recursos não atingirem o limite definido no art. 6o, enquanto mantida essa condição.</a:t>
            </a:r>
            <a:endParaRPr lang="pt-BR" sz="2300" b="1" dirty="0">
              <a:solidFill>
                <a:srgbClr val="FF0000"/>
              </a:solidFill>
            </a:endParaRPr>
          </a:p>
          <a:p>
            <a:pPr marL="342900" indent="-342900" algn="just">
              <a:buFontTx/>
              <a:buChar char="-"/>
            </a:pPr>
            <a:r>
              <a:rPr lang="pt-BR" sz="2400" b="1" dirty="0">
                <a:solidFill>
                  <a:srgbClr val="FF0000"/>
                </a:solidFill>
              </a:rPr>
              <a:t>Certificação do Responsável pela Gestão dos Recursos do RPPS</a:t>
            </a:r>
          </a:p>
          <a:p>
            <a:pPr algn="just"/>
            <a:r>
              <a:rPr lang="pt-BR" sz="2300" dirty="0"/>
              <a:t>O responsável pela gestão dos recursos do RPPS deverá ser pessoa física vinculada ao ente federativo ou à unidade gestora do regime como servidor titular de cargo efetivo ou de livre nomeação e exoneração, e apresentar-se formalmente designado para a função por ato da autoridade competente.”</a:t>
            </a:r>
            <a:endParaRPr lang="pt-BR" sz="2300" dirty="0">
              <a:solidFill>
                <a:schemeClr val="accent1">
                  <a:lumMod val="50000"/>
                </a:schemeClr>
              </a:solidFill>
            </a:endParaRPr>
          </a:p>
        </p:txBody>
      </p:sp>
      <p:sp>
        <p:nvSpPr>
          <p:cNvPr id="3" name="Retângulo 2"/>
          <p:cNvSpPr/>
          <p:nvPr/>
        </p:nvSpPr>
        <p:spPr>
          <a:xfrm>
            <a:off x="8736" y="6150114"/>
            <a:ext cx="12184799" cy="707886"/>
          </a:xfrm>
          <a:prstGeom prst="rect">
            <a:avLst/>
          </a:prstGeom>
        </p:spPr>
        <p:txBody>
          <a:bodyPr wrap="square">
            <a:spAutoFit/>
          </a:bodyPr>
          <a:lstStyle/>
          <a:p>
            <a:pPr algn="just"/>
            <a:r>
              <a:rPr lang="pt-BR" sz="2000" b="1" dirty="0">
                <a:solidFill>
                  <a:schemeClr val="accent1">
                    <a:lumMod val="50000"/>
                  </a:schemeClr>
                </a:solidFill>
                <a:latin typeface="Times New Roman" panose="02020603050405020304" pitchFamily="18" charset="0"/>
              </a:rPr>
              <a:t>Justificativa/Resolução: </a:t>
            </a:r>
            <a:r>
              <a:rPr lang="pt-BR" sz="2000" dirty="0">
                <a:solidFill>
                  <a:schemeClr val="accent1">
                    <a:lumMod val="50000"/>
                  </a:schemeClr>
                </a:solidFill>
                <a:latin typeface="Times New Roman" panose="02020603050405020304" pitchFamily="18" charset="0"/>
              </a:rPr>
              <a:t>Pela comprovação das certificações. As exigências referentes ao Comitê de investimento poderão afastadas caso o RPPS </a:t>
            </a:r>
            <a:r>
              <a:rPr lang="pt-BR" sz="2000" dirty="0" err="1">
                <a:solidFill>
                  <a:schemeClr val="accent1">
                    <a:lumMod val="50000"/>
                  </a:schemeClr>
                </a:solidFill>
                <a:latin typeface="Times New Roman" panose="02020603050405020304" pitchFamily="18" charset="0"/>
              </a:rPr>
              <a:t>compreve</a:t>
            </a:r>
            <a:r>
              <a:rPr lang="pt-BR" sz="2000" dirty="0">
                <a:solidFill>
                  <a:schemeClr val="accent1">
                    <a:lumMod val="50000"/>
                  </a:schemeClr>
                </a:solidFill>
                <a:latin typeface="Times New Roman" panose="02020603050405020304" pitchFamily="18" charset="0"/>
              </a:rPr>
              <a:t> possuir até 5 milhões</a:t>
            </a:r>
            <a:endParaRPr lang="pt-BR" sz="2000" dirty="0">
              <a:solidFill>
                <a:schemeClr val="accent1">
                  <a:lumMod val="50000"/>
                </a:schemeClr>
              </a:solidFill>
            </a:endParaRPr>
          </a:p>
        </p:txBody>
      </p:sp>
    </p:spTree>
    <p:extLst>
      <p:ext uri="{BB962C8B-B14F-4D97-AF65-F5344CB8AC3E}">
        <p14:creationId xmlns:p14="http://schemas.microsoft.com/office/powerpoint/2010/main" val="424265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 y="1520786"/>
            <a:ext cx="12184798" cy="3539430"/>
          </a:xfrm>
          <a:prstGeom prst="rect">
            <a:avLst/>
          </a:prstGeom>
        </p:spPr>
        <p:txBody>
          <a:bodyPr wrap="square">
            <a:spAutoFit/>
          </a:bodyPr>
          <a:lstStyle/>
          <a:p>
            <a:r>
              <a:rPr lang="pt-BR" sz="4800" b="1" dirty="0">
                <a:solidFill>
                  <a:schemeClr val="accent1">
                    <a:lumMod val="50000"/>
                  </a:schemeClr>
                </a:solidFill>
              </a:rPr>
              <a:t>Programa:</a:t>
            </a:r>
          </a:p>
          <a:p>
            <a:endParaRPr lang="pt-BR" sz="2800" b="1" dirty="0">
              <a:solidFill>
                <a:schemeClr val="accent1">
                  <a:lumMod val="50000"/>
                </a:schemeClr>
              </a:solidFill>
            </a:endParaRPr>
          </a:p>
          <a:p>
            <a:pPr marL="914400" lvl="1" indent="-457200">
              <a:buFont typeface="Wingdings" panose="05000000000000000000" pitchFamily="2" charset="2"/>
              <a:buChar char="Ø"/>
            </a:pPr>
            <a:r>
              <a:rPr lang="pt-BR" sz="3200" b="1" dirty="0">
                <a:solidFill>
                  <a:schemeClr val="accent1">
                    <a:lumMod val="50000"/>
                  </a:schemeClr>
                </a:solidFill>
              </a:rPr>
              <a:t>Estrutura do DAIR e DPIN e o processo de supervisão no CADPREV</a:t>
            </a:r>
          </a:p>
          <a:p>
            <a:pPr marL="914400" lvl="1" indent="-457200">
              <a:buFont typeface="Wingdings" panose="05000000000000000000" pitchFamily="2" charset="2"/>
              <a:buChar char="Ø"/>
            </a:pPr>
            <a:r>
              <a:rPr lang="pt-BR" sz="3200" b="1" dirty="0">
                <a:solidFill>
                  <a:schemeClr val="accent1">
                    <a:lumMod val="50000"/>
                  </a:schemeClr>
                </a:solidFill>
              </a:rPr>
              <a:t>Orientações para Preenchimento dos demonstrativos</a:t>
            </a:r>
          </a:p>
          <a:p>
            <a:pPr marL="914400" lvl="1" indent="-457200">
              <a:buFont typeface="Wingdings" panose="05000000000000000000" pitchFamily="2" charset="2"/>
              <a:buChar char="Ø"/>
            </a:pPr>
            <a:r>
              <a:rPr lang="pt-BR" sz="3200" b="1" dirty="0">
                <a:solidFill>
                  <a:schemeClr val="accent1">
                    <a:lumMod val="50000"/>
                  </a:schemeClr>
                </a:solidFill>
              </a:rPr>
              <a:t>Atendimento às notificações</a:t>
            </a:r>
          </a:p>
          <a:p>
            <a:pPr marL="914400" lvl="1" indent="-457200">
              <a:buFont typeface="Wingdings" panose="05000000000000000000" pitchFamily="2" charset="2"/>
              <a:buChar char="Ø"/>
            </a:pPr>
            <a:r>
              <a:rPr lang="pt-BR" sz="3200" b="1" dirty="0">
                <a:solidFill>
                  <a:schemeClr val="accent1">
                    <a:lumMod val="50000"/>
                  </a:schemeClr>
                </a:solidFill>
              </a:rPr>
              <a:t>Tópicos relevantes de investimentos</a:t>
            </a:r>
          </a:p>
          <a:p>
            <a:pPr lvl="1"/>
            <a:endParaRPr lang="pt-BR" sz="2000" dirty="0"/>
          </a:p>
        </p:txBody>
      </p:sp>
    </p:spTree>
    <p:extLst>
      <p:ext uri="{BB962C8B-B14F-4D97-AF65-F5344CB8AC3E}">
        <p14:creationId xmlns:p14="http://schemas.microsoft.com/office/powerpoint/2010/main" val="271813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987786"/>
            <a:ext cx="12202273" cy="5678478"/>
          </a:xfrm>
          <a:prstGeom prst="rect">
            <a:avLst/>
          </a:prstGeom>
        </p:spPr>
        <p:txBody>
          <a:bodyPr wrap="square" anchor="t">
            <a:spAutoFit/>
          </a:bodyPr>
          <a:lstStyle/>
          <a:p>
            <a:pPr algn="just"/>
            <a:endParaRPr lang="pt-BR" sz="1100" dirty="0"/>
          </a:p>
          <a:p>
            <a:pPr marL="342900" indent="-342900" algn="just">
              <a:buFontTx/>
              <a:buChar char="-"/>
            </a:pPr>
            <a:r>
              <a:rPr lang="pt-BR" sz="2800" b="1" dirty="0">
                <a:solidFill>
                  <a:srgbClr val="FF0000"/>
                </a:solidFill>
              </a:rPr>
              <a:t>Valor da Cota do Fundo informado </a:t>
            </a:r>
          </a:p>
          <a:p>
            <a:pPr algn="just"/>
            <a:r>
              <a:rPr lang="pt-BR" sz="2800" b="1" dirty="0">
                <a:solidFill>
                  <a:schemeClr val="accent1"/>
                </a:solidFill>
              </a:rPr>
              <a:t>( Valor publicado no site da CVM até a 6ª casa decimal)</a:t>
            </a:r>
          </a:p>
          <a:p>
            <a:pPr algn="just"/>
            <a:endParaRPr lang="pt-BR" sz="2800" b="1" dirty="0">
              <a:solidFill>
                <a:srgbClr val="FF0000"/>
              </a:solidFill>
            </a:endParaRPr>
          </a:p>
          <a:p>
            <a:pPr marL="342900" indent="-342900" algn="just">
              <a:buFontTx/>
              <a:buChar char="-"/>
            </a:pPr>
            <a:r>
              <a:rPr lang="pt-BR" sz="2800" b="1" dirty="0">
                <a:solidFill>
                  <a:srgbClr val="FF0000"/>
                </a:solidFill>
              </a:rPr>
              <a:t>Patrimônio Líquido do Fundo informado</a:t>
            </a:r>
          </a:p>
          <a:p>
            <a:pPr algn="just"/>
            <a:r>
              <a:rPr lang="pt-BR" sz="2800" b="1" dirty="0">
                <a:solidFill>
                  <a:schemeClr val="accent1"/>
                </a:solidFill>
              </a:rPr>
              <a:t>( Valor publicado no site da CVM, desprezados os centavos)</a:t>
            </a:r>
          </a:p>
          <a:p>
            <a:pPr marL="342900" indent="-342900" algn="just">
              <a:buFontTx/>
              <a:buChar char="-"/>
            </a:pPr>
            <a:endParaRPr lang="pt-BR" sz="2800" b="1" dirty="0">
              <a:solidFill>
                <a:srgbClr val="FF0000"/>
              </a:solidFill>
            </a:endParaRPr>
          </a:p>
          <a:p>
            <a:pPr marL="342900" indent="-342900" algn="just">
              <a:buFontTx/>
              <a:buChar char="-"/>
            </a:pPr>
            <a:r>
              <a:rPr lang="pt-BR" sz="2800" b="1" dirty="0">
                <a:solidFill>
                  <a:srgbClr val="FF0000"/>
                </a:solidFill>
              </a:rPr>
              <a:t>Informação de Instituição Vinculada a Fundo de Investimento</a:t>
            </a:r>
          </a:p>
          <a:p>
            <a:pPr algn="just"/>
            <a:r>
              <a:rPr lang="pt-BR" sz="2800" b="1" dirty="0">
                <a:solidFill>
                  <a:schemeClr val="accent1"/>
                </a:solidFill>
              </a:rPr>
              <a:t>(Considerar na APR </a:t>
            </a:r>
            <a:r>
              <a:rPr lang="pt-BR" sz="2800" b="1" dirty="0" err="1">
                <a:solidFill>
                  <a:schemeClr val="accent1"/>
                </a:solidFill>
              </a:rPr>
              <a:t>Adm</a:t>
            </a:r>
            <a:r>
              <a:rPr lang="pt-BR" sz="2800" b="1" dirty="0">
                <a:solidFill>
                  <a:schemeClr val="accent1"/>
                </a:solidFill>
              </a:rPr>
              <a:t>/Gestor – (Valor Verificado)</a:t>
            </a:r>
          </a:p>
          <a:p>
            <a:pPr marL="342900" indent="-342900" algn="just">
              <a:buFontTx/>
              <a:buChar char="-"/>
            </a:pPr>
            <a:endParaRPr lang="pt-BR" sz="2800" b="1" dirty="0">
              <a:solidFill>
                <a:srgbClr val="FF0000"/>
              </a:solidFill>
            </a:endParaRPr>
          </a:p>
          <a:p>
            <a:pPr marL="342900" indent="-342900" algn="just">
              <a:buFontTx/>
              <a:buChar char="-"/>
            </a:pPr>
            <a:r>
              <a:rPr lang="pt-BR" sz="2800" b="1" dirty="0">
                <a:solidFill>
                  <a:srgbClr val="FF0000"/>
                </a:solidFill>
              </a:rPr>
              <a:t>Enquadramento Segmento e Tipo de Ativo do Fundo de Investimento</a:t>
            </a:r>
          </a:p>
          <a:p>
            <a:pPr algn="just"/>
            <a:r>
              <a:rPr lang="pt-BR" sz="2800" b="1" dirty="0">
                <a:solidFill>
                  <a:schemeClr val="accent1"/>
                </a:solidFill>
              </a:rPr>
              <a:t>(pendente de implementação)</a:t>
            </a:r>
          </a:p>
          <a:p>
            <a:pPr algn="just"/>
            <a:endParaRPr lang="pt-BR" sz="2200" b="1" dirty="0">
              <a:solidFill>
                <a:schemeClr val="accent1">
                  <a:lumMod val="50000"/>
                </a:schemeClr>
              </a:solidFill>
              <a:latin typeface="Times New Roman" panose="02020603050405020304" pitchFamily="18" charset="0"/>
            </a:endParaRPr>
          </a:p>
          <a:p>
            <a:pPr algn="just"/>
            <a:r>
              <a:rPr lang="pt-BR" sz="2200" b="1" dirty="0">
                <a:solidFill>
                  <a:schemeClr val="accent1">
                    <a:lumMod val="50000"/>
                  </a:schemeClr>
                </a:solidFill>
                <a:latin typeface="Times New Roman" panose="02020603050405020304" pitchFamily="18" charset="0"/>
              </a:rPr>
              <a:t>Justificativa/Resolução: </a:t>
            </a:r>
            <a:r>
              <a:rPr lang="pt-BR" sz="2200" dirty="0">
                <a:solidFill>
                  <a:schemeClr val="accent1">
                    <a:lumMod val="50000"/>
                  </a:schemeClr>
                </a:solidFill>
                <a:latin typeface="Times New Roman" panose="02020603050405020304" pitchFamily="18" charset="0"/>
              </a:rPr>
              <a:t>Apenas por retificação do DAIR</a:t>
            </a:r>
            <a:endParaRPr lang="pt-BR" sz="2200" dirty="0">
              <a:solidFill>
                <a:schemeClr val="accent1">
                  <a:lumMod val="50000"/>
                </a:schemeClr>
              </a:solidFill>
            </a:endParaRPr>
          </a:p>
        </p:txBody>
      </p:sp>
    </p:spTree>
    <p:extLst>
      <p:ext uri="{BB962C8B-B14F-4D97-AF65-F5344CB8AC3E}">
        <p14:creationId xmlns:p14="http://schemas.microsoft.com/office/powerpoint/2010/main" val="391780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925436"/>
            <a:ext cx="10715946" cy="523220"/>
          </a:xfrm>
          <a:prstGeom prst="rect">
            <a:avLst/>
          </a:prstGeom>
        </p:spPr>
        <p:txBody>
          <a:bodyPr wrap="square">
            <a:spAutoFit/>
          </a:bodyPr>
          <a:lstStyle/>
          <a:p>
            <a:pPr marL="914400" lvl="1" indent="-457200">
              <a:buFont typeface="Wingdings" panose="05000000000000000000" pitchFamily="2" charset="2"/>
              <a:buChar char="Ø"/>
            </a:pPr>
            <a:r>
              <a:rPr lang="pt-BR" sz="2800" b="1" dirty="0">
                <a:solidFill>
                  <a:schemeClr val="accent1">
                    <a:lumMod val="50000"/>
                  </a:schemeClr>
                </a:solidFill>
              </a:rPr>
              <a:t>Tópicos relevantes de investimentos</a:t>
            </a:r>
          </a:p>
        </p:txBody>
      </p:sp>
      <p:pic>
        <p:nvPicPr>
          <p:cNvPr id="4" name="Imagem 3"/>
          <p:cNvPicPr>
            <a:picLocks noChangeAspect="1"/>
          </p:cNvPicPr>
          <p:nvPr/>
        </p:nvPicPr>
        <p:blipFill>
          <a:blip r:embed="rId2"/>
          <a:stretch>
            <a:fillRect/>
          </a:stretch>
        </p:blipFill>
        <p:spPr>
          <a:xfrm>
            <a:off x="394714" y="1448656"/>
            <a:ext cx="11636323" cy="5229545"/>
          </a:xfrm>
          <a:prstGeom prst="rect">
            <a:avLst/>
          </a:prstGeom>
        </p:spPr>
      </p:pic>
    </p:spTree>
    <p:extLst>
      <p:ext uri="{BB962C8B-B14F-4D97-AF65-F5344CB8AC3E}">
        <p14:creationId xmlns:p14="http://schemas.microsoft.com/office/powerpoint/2010/main" val="401566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6429" y="1045166"/>
            <a:ext cx="12118370" cy="5770811"/>
          </a:xfrm>
          <a:prstGeom prst="rect">
            <a:avLst/>
          </a:prstGeom>
        </p:spPr>
        <p:txBody>
          <a:bodyPr wrap="square" anchor="t">
            <a:spAutoFit/>
          </a:bodyPr>
          <a:lstStyle/>
          <a:p>
            <a:r>
              <a:rPr lang="pt-BR" sz="2800" b="1" dirty="0">
                <a:solidFill>
                  <a:schemeClr val="accent1">
                    <a:lumMod val="50000"/>
                  </a:schemeClr>
                </a:solidFill>
              </a:rPr>
              <a:t>Portaria MF nº577/2017 – Investidor Qualificado – Requisitos aos RPPS</a:t>
            </a:r>
          </a:p>
          <a:p>
            <a:endParaRPr lang="pt-BR" sz="1100" dirty="0">
              <a:solidFill>
                <a:schemeClr val="accent1">
                  <a:lumMod val="50000"/>
                </a:schemeClr>
              </a:solidFill>
            </a:endParaRPr>
          </a:p>
          <a:p>
            <a:r>
              <a:rPr lang="pt-BR" sz="2200" dirty="0">
                <a:solidFill>
                  <a:schemeClr val="accent1">
                    <a:lumMod val="50000"/>
                  </a:schemeClr>
                </a:solidFill>
              </a:rPr>
              <a:t>A SRPPS esclarece que para ser considerado investidor qualificado, conforme a Portaria MF nº 577/2017, o RPPS deve atender cumulativamente aos seguintes requisitos:</a:t>
            </a:r>
            <a:br>
              <a:rPr lang="pt-BR" sz="2200" dirty="0">
                <a:solidFill>
                  <a:schemeClr val="accent1">
                    <a:lumMod val="50000"/>
                  </a:schemeClr>
                </a:solidFill>
              </a:rPr>
            </a:br>
            <a:r>
              <a:rPr lang="pt-BR" sz="2200" dirty="0">
                <a:solidFill>
                  <a:schemeClr val="accent1">
                    <a:lumMod val="50000"/>
                  </a:schemeClr>
                </a:solidFill>
              </a:rPr>
              <a:t>1) CRP válido;</a:t>
            </a:r>
            <a:br>
              <a:rPr lang="pt-BR" sz="2200" dirty="0">
                <a:solidFill>
                  <a:schemeClr val="accent1">
                    <a:lumMod val="50000"/>
                  </a:schemeClr>
                </a:solidFill>
              </a:rPr>
            </a:br>
            <a:r>
              <a:rPr lang="pt-BR" sz="2200" dirty="0">
                <a:solidFill>
                  <a:schemeClr val="accent1">
                    <a:lumMod val="50000"/>
                  </a:schemeClr>
                </a:solidFill>
              </a:rPr>
              <a:t>2) comprovar o regular funcionamento do Comitê de Investimentos;</a:t>
            </a:r>
            <a:br>
              <a:rPr lang="pt-BR" sz="2200" dirty="0">
                <a:solidFill>
                  <a:schemeClr val="accent1">
                    <a:lumMod val="50000"/>
                  </a:schemeClr>
                </a:solidFill>
              </a:rPr>
            </a:br>
            <a:r>
              <a:rPr lang="pt-BR" sz="2200" dirty="0">
                <a:solidFill>
                  <a:schemeClr val="accent1">
                    <a:lumMod val="50000"/>
                  </a:schemeClr>
                </a:solidFill>
              </a:rPr>
              <a:t>3) possuir R$ 10 milhões em recursos financeiros; e</a:t>
            </a:r>
            <a:br>
              <a:rPr lang="pt-BR" sz="2200" dirty="0">
                <a:solidFill>
                  <a:schemeClr val="accent1">
                    <a:lumMod val="50000"/>
                  </a:schemeClr>
                </a:solidFill>
              </a:rPr>
            </a:br>
            <a:r>
              <a:rPr lang="pt-BR" sz="2200" dirty="0">
                <a:solidFill>
                  <a:schemeClr val="accent1">
                    <a:lumMod val="50000"/>
                  </a:schemeClr>
                </a:solidFill>
              </a:rPr>
              <a:t>4) ter aderido ao Pró-Gestão RPPS</a:t>
            </a:r>
            <a:r>
              <a:rPr lang="pt-BR" sz="2200" dirty="0" smtClean="0">
                <a:solidFill>
                  <a:schemeClr val="accent1">
                    <a:lumMod val="50000"/>
                  </a:schemeClr>
                </a:solidFill>
              </a:rPr>
              <a:t>.</a:t>
            </a:r>
            <a:endParaRPr lang="pt-BR" sz="2200" dirty="0">
              <a:solidFill>
                <a:schemeClr val="accent1">
                  <a:lumMod val="50000"/>
                </a:schemeClr>
              </a:solidFill>
              <a:cs typeface="Calibri"/>
            </a:endParaRPr>
          </a:p>
          <a:p>
            <a:r>
              <a:rPr lang="pt-BR" sz="2200" dirty="0">
                <a:solidFill>
                  <a:schemeClr val="accent1">
                    <a:lumMod val="50000"/>
                  </a:schemeClr>
                </a:solidFill>
              </a:rPr>
              <a:t/>
            </a:r>
            <a:br>
              <a:rPr lang="pt-BR" sz="2200" dirty="0">
                <a:solidFill>
                  <a:schemeClr val="accent1">
                    <a:lumMod val="50000"/>
                  </a:schemeClr>
                </a:solidFill>
              </a:rPr>
            </a:br>
            <a:r>
              <a:rPr lang="pt-BR" sz="2200" dirty="0">
                <a:solidFill>
                  <a:schemeClr val="accent1">
                    <a:lumMod val="50000"/>
                  </a:schemeClr>
                </a:solidFill>
              </a:rPr>
              <a:t>A partir de </a:t>
            </a:r>
            <a:r>
              <a:rPr lang="pt-BR" sz="2200" dirty="0" smtClean="0">
                <a:solidFill>
                  <a:schemeClr val="accent1">
                    <a:lumMod val="50000"/>
                  </a:schemeClr>
                </a:solidFill>
              </a:rPr>
              <a:t>2/5/2019 (</a:t>
            </a:r>
            <a:r>
              <a:rPr lang="pt-BR" sz="2200" dirty="0">
                <a:solidFill>
                  <a:schemeClr val="accent1">
                    <a:lumMod val="50000"/>
                  </a:schemeClr>
                </a:solidFill>
              </a:rPr>
              <a:t>prorrogado em mais 2 </a:t>
            </a:r>
            <a:r>
              <a:rPr lang="pt-BR" sz="2200" dirty="0" smtClean="0">
                <a:solidFill>
                  <a:schemeClr val="accent1">
                    <a:lumMod val="50000"/>
                  </a:schemeClr>
                </a:solidFill>
              </a:rPr>
              <a:t>anos - </a:t>
            </a:r>
            <a:r>
              <a:rPr lang="pt-BR" sz="2200" dirty="0">
                <a:solidFill>
                  <a:schemeClr val="accent1">
                    <a:lumMod val="50000"/>
                  </a:schemeClr>
                </a:solidFill>
              </a:rPr>
              <a:t>Portaria 555/2019), data em que se completa um ano do ato de credenciamento das primeiras entidades certificadoras, passará a ser exigida a efetiva obtenção da certificação institucional pelo RPPS. Importante registrar que se for constatada a ocorrência de aplicação em fundo destinado a investidor qualificado por RPPS que não atenda aos respectivos requisitos, serão aplicadas as sanções previstas nas normas gerais dos RPPS, sendo a CVM comunicada para adotar as providências a seu cargo relativas à comprovação do não cumprimento pelos administradores e gestores dos fundos de investimento do dever diligência de garantir a adequação do produto ao perfil do investidor.</a:t>
            </a:r>
            <a:endParaRPr lang="pt-BR" sz="2200" dirty="0">
              <a:solidFill>
                <a:schemeClr val="accent1">
                  <a:lumMod val="50000"/>
                </a:schemeClr>
              </a:solidFill>
              <a:cs typeface="Calibri"/>
            </a:endParaRPr>
          </a:p>
        </p:txBody>
      </p:sp>
    </p:spTree>
    <p:extLst>
      <p:ext uri="{BB962C8B-B14F-4D97-AF65-F5344CB8AC3E}">
        <p14:creationId xmlns:p14="http://schemas.microsoft.com/office/powerpoint/2010/main" val="364535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2187592"/>
            <a:ext cx="12184799" cy="3231654"/>
          </a:xfrm>
          <a:prstGeom prst="rect">
            <a:avLst/>
          </a:prstGeom>
        </p:spPr>
        <p:txBody>
          <a:bodyPr wrap="square">
            <a:spAutoFit/>
          </a:bodyPr>
          <a:lstStyle/>
          <a:p>
            <a:r>
              <a:rPr lang="pt-BR" sz="2400" dirty="0"/>
              <a:t>RESOLUÇÃO CMN Nº 3.922/2010, COM A REDAÇÃO DADA PELA RESOLUÇÃO CMN nº 4.695, de 27 de novembro de 2018 - PERGUNTAS E RESPOSTAS </a:t>
            </a:r>
          </a:p>
          <a:p>
            <a:r>
              <a:rPr lang="pt-BR" sz="2400" dirty="0">
                <a:hlinkClick r:id="rId2"/>
              </a:rPr>
              <a:t>http://www.previdencia.gov.br/regimes-proprios/investimentos-do-rpps/</a:t>
            </a:r>
            <a:endParaRPr lang="pt-BR" sz="2400" dirty="0"/>
          </a:p>
          <a:p>
            <a:endParaRPr lang="pt-BR" sz="2400" dirty="0"/>
          </a:p>
          <a:p>
            <a:endParaRPr lang="pt-BR" sz="2400" b="1" dirty="0">
              <a:solidFill>
                <a:srgbClr val="000000"/>
              </a:solidFill>
              <a:latin typeface="Times New Roman" panose="02020603050405020304" pitchFamily="18" charset="0"/>
            </a:endParaRPr>
          </a:p>
          <a:p>
            <a:r>
              <a:rPr lang="pt-BR" sz="2400" dirty="0"/>
              <a:t>Ofício Circular Conjunto nº 3/2019/CVM/SIN/SPREV </a:t>
            </a:r>
          </a:p>
          <a:p>
            <a:r>
              <a:rPr lang="pt-BR" sz="2400" u="sng" dirty="0">
                <a:solidFill>
                  <a:schemeClr val="accent5"/>
                </a:solidFill>
              </a:rPr>
              <a:t>sa.previdencia.gov.br/site/2019/02/Oficio-Circular-CVM-SIN-SPREV-03_2019.pdf/</a:t>
            </a:r>
          </a:p>
          <a:p>
            <a:r>
              <a:rPr lang="pt-BR" dirty="0"/>
              <a:t> </a:t>
            </a:r>
          </a:p>
          <a:p>
            <a:endParaRPr lang="pt-BR" dirty="0"/>
          </a:p>
        </p:txBody>
      </p:sp>
    </p:spTree>
    <p:extLst>
      <p:ext uri="{BB962C8B-B14F-4D97-AF65-F5344CB8AC3E}">
        <p14:creationId xmlns:p14="http://schemas.microsoft.com/office/powerpoint/2010/main" val="310200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275" y="5614827"/>
            <a:ext cx="12202275" cy="1243173"/>
          </a:xfrm>
          <a:prstGeom prst="rect">
            <a:avLst/>
          </a:prstGeom>
        </p:spPr>
      </p:pic>
      <p:sp>
        <p:nvSpPr>
          <p:cNvPr id="4" name="Retângulo 3"/>
          <p:cNvSpPr/>
          <p:nvPr/>
        </p:nvSpPr>
        <p:spPr>
          <a:xfrm>
            <a:off x="1643865" y="1992197"/>
            <a:ext cx="7870005" cy="2116862"/>
          </a:xfrm>
          <a:prstGeom prst="rect">
            <a:avLst/>
          </a:prstGeom>
        </p:spPr>
        <p:txBody>
          <a:bodyPr wrap="square" anchor="t">
            <a:spAutoFit/>
          </a:bodyPr>
          <a:lstStyle/>
          <a:p>
            <a:pPr algn="ctr">
              <a:lnSpc>
                <a:spcPct val="80000"/>
              </a:lnSpc>
            </a:pPr>
            <a:endParaRPr lang="pt-BR" b="1" i="1" dirty="0">
              <a:solidFill>
                <a:srgbClr val="0033CC"/>
              </a:solidFill>
              <a:latin typeface="Calibri" panose="020F0502020204030204" pitchFamily="34" charset="0"/>
              <a:cs typeface="Times New Roman" panose="02020603050405020304" pitchFamily="18" charset="0"/>
            </a:endParaRPr>
          </a:p>
          <a:p>
            <a:pPr algn="ctr">
              <a:lnSpc>
                <a:spcPct val="80000"/>
              </a:lnSpc>
            </a:pPr>
            <a:r>
              <a:rPr lang="pt-BR" sz="3200" b="1" dirty="0">
                <a:solidFill>
                  <a:schemeClr val="accent1">
                    <a:lumMod val="50000"/>
                  </a:schemeClr>
                </a:solidFill>
                <a:latin typeface="Calibri" panose="020F0502020204030204" pitchFamily="34" charset="0"/>
                <a:cs typeface="Times New Roman" panose="02020603050405020304" pitchFamily="18" charset="0"/>
              </a:rPr>
              <a:t>Obrigado!</a:t>
            </a:r>
          </a:p>
          <a:p>
            <a:pPr algn="ctr">
              <a:lnSpc>
                <a:spcPct val="80000"/>
              </a:lnSpc>
            </a:pPr>
            <a:endParaRPr lang="pt-BR" b="1" i="1" dirty="0">
              <a:solidFill>
                <a:schemeClr val="accent1">
                  <a:lumMod val="50000"/>
                </a:schemeClr>
              </a:solidFill>
              <a:latin typeface="Calibri" panose="020F0502020204030204" pitchFamily="34" charset="0"/>
              <a:cs typeface="Times New Roman" panose="02020603050405020304" pitchFamily="18" charset="0"/>
            </a:endParaRPr>
          </a:p>
          <a:p>
            <a:pPr algn="ctr">
              <a:lnSpc>
                <a:spcPct val="80000"/>
              </a:lnSpc>
            </a:pPr>
            <a:r>
              <a:rPr lang="pt-BR" sz="2000" b="1" dirty="0">
                <a:solidFill>
                  <a:schemeClr val="accent1">
                    <a:lumMod val="50000"/>
                  </a:schemeClr>
                </a:solidFill>
                <a:latin typeface="Calibri"/>
                <a:cs typeface="Times New Roman"/>
              </a:rPr>
              <a:t>Júlio Maciel</a:t>
            </a:r>
            <a:endParaRPr lang="pt-BR" dirty="0">
              <a:solidFill>
                <a:schemeClr val="accent1">
                  <a:lumMod val="50000"/>
                </a:schemeClr>
              </a:solidFill>
            </a:endParaRPr>
          </a:p>
          <a:p>
            <a:pPr algn="ctr">
              <a:lnSpc>
                <a:spcPct val="80000"/>
              </a:lnSpc>
            </a:pPr>
            <a:endParaRPr lang="pt-BR" sz="2000" b="1" dirty="0">
              <a:solidFill>
                <a:schemeClr val="accent1">
                  <a:lumMod val="50000"/>
                </a:schemeClr>
              </a:solidFill>
              <a:latin typeface="Calibri"/>
              <a:cs typeface="Times New Roman"/>
            </a:endParaRPr>
          </a:p>
          <a:p>
            <a:pPr algn="ctr">
              <a:lnSpc>
                <a:spcPct val="80000"/>
              </a:lnSpc>
            </a:pPr>
            <a:r>
              <a:rPr lang="pt-BR" sz="2000" b="1" dirty="0">
                <a:solidFill>
                  <a:schemeClr val="accent1">
                    <a:lumMod val="50000"/>
                  </a:schemeClr>
                </a:solidFill>
                <a:latin typeface="Calibri"/>
                <a:cs typeface="Times New Roman"/>
              </a:rPr>
              <a:t>Marcelo Procópio</a:t>
            </a:r>
          </a:p>
          <a:p>
            <a:pPr algn="ctr">
              <a:lnSpc>
                <a:spcPct val="80000"/>
              </a:lnSpc>
            </a:pPr>
            <a:endParaRPr lang="pt-BR" b="1" i="1" dirty="0">
              <a:solidFill>
                <a:schemeClr val="accent1">
                  <a:lumMod val="50000"/>
                </a:schemeClr>
              </a:solidFill>
              <a:latin typeface="Calibri" panose="020F0502020204030204" pitchFamily="34" charset="0"/>
              <a:cs typeface="Times New Roman" panose="02020603050405020304" pitchFamily="18" charset="0"/>
            </a:endParaRPr>
          </a:p>
          <a:p>
            <a:pPr algn="ctr">
              <a:lnSpc>
                <a:spcPct val="80000"/>
              </a:lnSpc>
            </a:pPr>
            <a:r>
              <a:rPr lang="pt-BR" b="1" i="1" dirty="0">
                <a:solidFill>
                  <a:schemeClr val="accent1">
                    <a:lumMod val="50000"/>
                  </a:schemeClr>
                </a:solidFill>
                <a:latin typeface="Calibri" panose="020F0502020204030204" pitchFamily="34" charset="0"/>
                <a:cs typeface="Times New Roman" panose="02020603050405020304" pitchFamily="18" charset="0"/>
              </a:rPr>
              <a:t>(61) 2021-5555</a:t>
            </a:r>
          </a:p>
        </p:txBody>
      </p:sp>
    </p:spTree>
    <p:extLst>
      <p:ext uri="{BB962C8B-B14F-4D97-AF65-F5344CB8AC3E}">
        <p14:creationId xmlns:p14="http://schemas.microsoft.com/office/powerpoint/2010/main" val="93951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rotWithShape="1">
          <a:blip r:embed="rId2"/>
          <a:srcRect t="51206"/>
          <a:stretch/>
        </p:blipFill>
        <p:spPr bwMode="auto">
          <a:xfrm>
            <a:off x="329527" y="1403309"/>
            <a:ext cx="11862473" cy="5338688"/>
          </a:xfrm>
          <a:prstGeom prst="rect">
            <a:avLst/>
          </a:prstGeom>
          <a:ln>
            <a:noFill/>
          </a:ln>
          <a:extLst>
            <a:ext uri="{53640926-AAD7-44D8-BBD7-CCE9431645EC}">
              <a14:shadowObscured xmlns:a14="http://schemas.microsoft.com/office/drawing/2010/main"/>
            </a:ext>
          </a:extLst>
        </p:spPr>
      </p:pic>
      <p:sp>
        <p:nvSpPr>
          <p:cNvPr id="4" name="Retângulo 3"/>
          <p:cNvSpPr/>
          <p:nvPr/>
        </p:nvSpPr>
        <p:spPr>
          <a:xfrm>
            <a:off x="952537" y="818534"/>
            <a:ext cx="9183027" cy="584775"/>
          </a:xfrm>
          <a:prstGeom prst="rect">
            <a:avLst/>
          </a:prstGeom>
        </p:spPr>
        <p:txBody>
          <a:bodyPr wrap="none">
            <a:spAutoFit/>
          </a:bodyPr>
          <a:lstStyle/>
          <a:p>
            <a:pPr lvl="0" indent="450850" algn="just" eaLnBrk="0" fontAlgn="base" hangingPunct="0">
              <a:spcBef>
                <a:spcPct val="0"/>
              </a:spcBef>
              <a:spcAft>
                <a:spcPct val="0"/>
              </a:spcAft>
            </a:pPr>
            <a:r>
              <a:rPr lang="pt-BR" altLang="pt-BR" sz="32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Da fotografia em preto e branco ao filme em cores</a:t>
            </a:r>
            <a:endParaRPr lang="pt-BR" altLang="pt-BR" sz="4800" b="1" dirty="0">
              <a:solidFill>
                <a:schemeClr val="accent1">
                  <a:lumMod val="50000"/>
                </a:schemeClr>
              </a:solidFill>
            </a:endParaRPr>
          </a:p>
        </p:txBody>
      </p:sp>
    </p:spTree>
    <p:extLst>
      <p:ext uri="{BB962C8B-B14F-4D97-AF65-F5344CB8AC3E}">
        <p14:creationId xmlns:p14="http://schemas.microsoft.com/office/powerpoint/2010/main" val="142796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646" y="1945696"/>
            <a:ext cx="7781143" cy="4743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114699"/>
            <a:ext cx="122094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lang="pt-BR" altLang="pt-BR" sz="2400" b="1" dirty="0">
                <a:latin typeface="Calibri" panose="020F0502020204030204" pitchFamily="34" charset="0"/>
                <a:ea typeface="Calibri" panose="020F0502020204030204" pitchFamily="34" charset="0"/>
                <a:cs typeface="Arial" panose="020B0604020202020204" pitchFamily="34" charset="0"/>
              </a:rPr>
              <a:t>C</a:t>
            </a:r>
            <a:r>
              <a:rPr kumimoji="0" lang="pt-BR" altLang="pt-B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ADPREV-Ente Local é o módulo de captação dos dados, geração de arquivos XML e visualização de relatórios dos dados armazenados.</a:t>
            </a:r>
            <a:endParaRPr kumimoji="0" lang="pt-BR" altLang="pt-BR" sz="4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9146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agem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3845"/>
            <a:ext cx="12184799" cy="51041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7477" y="1045958"/>
            <a:ext cx="12202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CADPREV Web é o módulo de envio, processamento e acompanhamento dos arquivos XML, acessível pelo navegador de internet por meio do sítio da previdência – </a:t>
            </a:r>
            <a:r>
              <a:rPr kumimoji="0" lang="pt-BR" altLang="pt-BR" sz="2000" b="1" i="0" u="sng" strike="noStrike" cap="none" normalizeH="0" baseline="0" dirty="0" smtClean="0">
                <a:ln>
                  <a:noFill/>
                </a:ln>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t>
            </a:r>
            <a:r>
              <a:rPr kumimoji="0" lang="pt-BR" altLang="pt-BR" sz="2000" b="1" i="0" u="sng" strike="noStrike" cap="none" normalizeH="0" baseline="0" dirty="0">
                <a:ln>
                  <a:noFill/>
                </a:ln>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cadprev.previdencia.gov.br</a:t>
            </a:r>
            <a:r>
              <a:rPr kumimoji="0" lang="pt-BR" altLang="pt-B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6074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43837" y="1407560"/>
            <a:ext cx="11918023" cy="5244701"/>
            <a:chOff x="503106" y="1561867"/>
            <a:chExt cx="11349804" cy="5090393"/>
          </a:xfrm>
        </p:grpSpPr>
        <p:sp>
          <p:nvSpPr>
            <p:cNvPr id="10" name="Retângulo 9"/>
            <p:cNvSpPr/>
            <p:nvPr/>
          </p:nvSpPr>
          <p:spPr>
            <a:xfrm>
              <a:off x="503106" y="1561867"/>
              <a:ext cx="4057965" cy="461665"/>
            </a:xfrm>
            <a:prstGeom prst="rect">
              <a:avLst/>
            </a:prstGeom>
          </p:spPr>
          <p:txBody>
            <a:bodyPr wrap="square">
              <a:spAutoFit/>
            </a:bodyPr>
            <a:lstStyle/>
            <a:p>
              <a:pPr marL="285750" indent="-285750">
                <a:buFont typeface="Wingdings" panose="05000000000000000000" pitchFamily="2" charset="2"/>
                <a:buChar char="q"/>
              </a:pPr>
              <a:r>
                <a:rPr lang="pt-BR" sz="2400" b="1" dirty="0">
                  <a:solidFill>
                    <a:schemeClr val="accent1">
                      <a:lumMod val="50000"/>
                    </a:schemeClr>
                  </a:solidFill>
                </a:rPr>
                <a:t>Modernização do CADPREV</a:t>
              </a:r>
            </a:p>
          </p:txBody>
        </p:sp>
        <p:grpSp>
          <p:nvGrpSpPr>
            <p:cNvPr id="11" name="Grupo 10"/>
            <p:cNvGrpSpPr/>
            <p:nvPr/>
          </p:nvGrpSpPr>
          <p:grpSpPr>
            <a:xfrm>
              <a:off x="950738" y="1989040"/>
              <a:ext cx="10902172" cy="2469006"/>
              <a:chOff x="1611418" y="2010076"/>
              <a:chExt cx="9007946" cy="2069361"/>
            </a:xfrm>
          </p:grpSpPr>
          <p:sp>
            <p:nvSpPr>
              <p:cNvPr id="24" name="Retângulo 23"/>
              <p:cNvSpPr/>
              <p:nvPr/>
            </p:nvSpPr>
            <p:spPr>
              <a:xfrm>
                <a:off x="4594464" y="2010076"/>
                <a:ext cx="1777426" cy="369332"/>
              </a:xfrm>
              <a:prstGeom prst="rect">
                <a:avLst/>
              </a:prstGeom>
            </p:spPr>
            <p:txBody>
              <a:bodyPr wrap="square">
                <a:spAutoFit/>
              </a:bodyPr>
              <a:lstStyle/>
              <a:p>
                <a:r>
                  <a:rPr lang="pt-BR" b="1" dirty="0">
                    <a:solidFill>
                      <a:schemeClr val="accent1">
                        <a:lumMod val="50000"/>
                      </a:schemeClr>
                    </a:solidFill>
                  </a:rPr>
                  <a:t>MODELO ATUAL</a:t>
                </a:r>
              </a:p>
            </p:txBody>
          </p:sp>
          <p:sp>
            <p:nvSpPr>
              <p:cNvPr id="25" name="Fluxograma: Processo 24"/>
              <p:cNvSpPr/>
              <p:nvPr/>
            </p:nvSpPr>
            <p:spPr>
              <a:xfrm>
                <a:off x="1611418" y="2885085"/>
                <a:ext cx="1806961" cy="1129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CADPREV -DESKTOP</a:t>
                </a:r>
              </a:p>
            </p:txBody>
          </p:sp>
          <p:sp>
            <p:nvSpPr>
              <p:cNvPr id="26" name="Fluxograma: Processo alternativo 25"/>
              <p:cNvSpPr/>
              <p:nvPr/>
            </p:nvSpPr>
            <p:spPr>
              <a:xfrm>
                <a:off x="3784135" y="2887802"/>
                <a:ext cx="1195151" cy="10366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GERAÇÃO E TRANSMISSÃO DOS DADOS - XML</a:t>
                </a:r>
              </a:p>
            </p:txBody>
          </p:sp>
          <p:sp>
            <p:nvSpPr>
              <p:cNvPr id="27" name="Fluxograma: Processo alternativo 26"/>
              <p:cNvSpPr/>
              <p:nvPr/>
            </p:nvSpPr>
            <p:spPr>
              <a:xfrm>
                <a:off x="6239955" y="2885085"/>
                <a:ext cx="2584829" cy="11943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RESULTADO DO PROCESAMENTO:</a:t>
                </a:r>
              </a:p>
              <a:p>
                <a:pPr algn="ctr"/>
                <a:r>
                  <a:rPr lang="pt-BR" sz="1400" dirty="0"/>
                  <a:t>GERAÇÃO DE NOTIFICAÇÕES – BAIXA OU GRAVAÇÃO DE IRREGULARIDADES NO EXTRATO</a:t>
                </a:r>
              </a:p>
            </p:txBody>
          </p:sp>
          <p:sp>
            <p:nvSpPr>
              <p:cNvPr id="28" name="Fluxograma: Agrupar 27"/>
              <p:cNvSpPr/>
              <p:nvPr/>
            </p:nvSpPr>
            <p:spPr>
              <a:xfrm>
                <a:off x="5325515" y="3004640"/>
                <a:ext cx="378808" cy="86979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9" name="Retângulo 28"/>
              <p:cNvSpPr/>
              <p:nvPr/>
            </p:nvSpPr>
            <p:spPr>
              <a:xfrm>
                <a:off x="4603433" y="2535078"/>
                <a:ext cx="1822970" cy="350007"/>
              </a:xfrm>
              <a:prstGeom prst="rect">
                <a:avLst/>
              </a:prstGeom>
            </p:spPr>
            <p:txBody>
              <a:bodyPr wrap="square">
                <a:spAutoFit/>
              </a:bodyPr>
              <a:lstStyle/>
              <a:p>
                <a:r>
                  <a:rPr lang="pt-BR" sz="1200" b="1" i="1" dirty="0">
                    <a:solidFill>
                      <a:schemeClr val="accent1">
                        <a:lumMod val="50000"/>
                      </a:schemeClr>
                    </a:solidFill>
                  </a:rPr>
                  <a:t>Processamento batch</a:t>
                </a:r>
              </a:p>
            </p:txBody>
          </p:sp>
          <p:sp>
            <p:nvSpPr>
              <p:cNvPr id="30" name="Fluxograma: Processo alternativo 29"/>
              <p:cNvSpPr/>
              <p:nvPr/>
            </p:nvSpPr>
            <p:spPr>
              <a:xfrm>
                <a:off x="9190540" y="2898065"/>
                <a:ext cx="1428824" cy="11813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RESPOSTA E ANÁLISE DAS NOTIFICAÇÕES</a:t>
                </a:r>
              </a:p>
            </p:txBody>
          </p:sp>
          <p:sp>
            <p:nvSpPr>
              <p:cNvPr id="31" name="Seta para a direita 30"/>
              <p:cNvSpPr/>
              <p:nvPr/>
            </p:nvSpPr>
            <p:spPr>
              <a:xfrm>
                <a:off x="3474831" y="3282656"/>
                <a:ext cx="286767" cy="28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1"/>
              <p:cNvSpPr/>
              <p:nvPr/>
            </p:nvSpPr>
            <p:spPr>
              <a:xfrm>
                <a:off x="5054900" y="3305379"/>
                <a:ext cx="286767" cy="28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p:cNvSpPr/>
              <p:nvPr/>
            </p:nvSpPr>
            <p:spPr>
              <a:xfrm>
                <a:off x="5763784" y="3337835"/>
                <a:ext cx="286767" cy="28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a direita 33"/>
              <p:cNvSpPr/>
              <p:nvPr/>
            </p:nvSpPr>
            <p:spPr>
              <a:xfrm>
                <a:off x="8864278" y="3320903"/>
                <a:ext cx="286767" cy="28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Grupo 11"/>
            <p:cNvGrpSpPr/>
            <p:nvPr/>
          </p:nvGrpSpPr>
          <p:grpSpPr>
            <a:xfrm>
              <a:off x="950738" y="4731472"/>
              <a:ext cx="10902171" cy="1920788"/>
              <a:chOff x="1709581" y="4397151"/>
              <a:chExt cx="8143079" cy="1590647"/>
            </a:xfrm>
          </p:grpSpPr>
          <p:grpSp>
            <p:nvGrpSpPr>
              <p:cNvPr id="13" name="Grupo 12"/>
              <p:cNvGrpSpPr/>
              <p:nvPr/>
            </p:nvGrpSpPr>
            <p:grpSpPr>
              <a:xfrm>
                <a:off x="1709581" y="4745855"/>
                <a:ext cx="8143079" cy="1241943"/>
                <a:chOff x="2092254" y="2713474"/>
                <a:chExt cx="7990017" cy="1241943"/>
              </a:xfrm>
            </p:grpSpPr>
            <p:sp>
              <p:nvSpPr>
                <p:cNvPr id="18" name="Fluxograma: Processo 17"/>
                <p:cNvSpPr/>
                <p:nvPr/>
              </p:nvSpPr>
              <p:spPr>
                <a:xfrm>
                  <a:off x="2092254" y="3010194"/>
                  <a:ext cx="1602768" cy="893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CADPREV -DESKTOP</a:t>
                  </a:r>
                </a:p>
              </p:txBody>
            </p:sp>
            <p:sp>
              <p:nvSpPr>
                <p:cNvPr id="19" name="Fluxograma: Processo alternativo 18"/>
                <p:cNvSpPr/>
                <p:nvPr/>
              </p:nvSpPr>
              <p:spPr>
                <a:xfrm>
                  <a:off x="3949383" y="3012344"/>
                  <a:ext cx="1130159" cy="8733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GERAÇÃO E TRANSMISSÃO DOS DADOS - XML</a:t>
                  </a:r>
                </a:p>
              </p:txBody>
            </p:sp>
            <p:sp>
              <p:nvSpPr>
                <p:cNvPr id="20" name="Fluxograma: Processo alternativo 19"/>
                <p:cNvSpPr/>
                <p:nvPr/>
              </p:nvSpPr>
              <p:spPr>
                <a:xfrm>
                  <a:off x="6197750" y="3010194"/>
                  <a:ext cx="2169946" cy="9452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REGISTRO DAS INFORMAÇOES ON-LINE DIRETAMENTE NO CADPREVWEB</a:t>
                  </a:r>
                </a:p>
              </p:txBody>
            </p:sp>
            <p:sp>
              <p:nvSpPr>
                <p:cNvPr id="21" name="Fluxograma: Agrupar 20"/>
                <p:cNvSpPr/>
                <p:nvPr/>
              </p:nvSpPr>
              <p:spPr>
                <a:xfrm>
                  <a:off x="5386645" y="3104811"/>
                  <a:ext cx="336001" cy="68836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Retângulo 21"/>
                <p:cNvSpPr/>
                <p:nvPr/>
              </p:nvSpPr>
              <p:spPr>
                <a:xfrm>
                  <a:off x="7559212" y="2713474"/>
                  <a:ext cx="1616968" cy="226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pt-BR" sz="1400" b="1" dirty="0">
                      <a:solidFill>
                        <a:schemeClr val="accent1">
                          <a:lumMod val="50000"/>
                        </a:schemeClr>
                      </a:solidFill>
                    </a:rPr>
                    <a:t>Processamento on-line</a:t>
                  </a:r>
                </a:p>
              </p:txBody>
            </p:sp>
            <p:sp>
              <p:nvSpPr>
                <p:cNvPr id="23" name="Fluxograma: Processo alternativo 22"/>
                <p:cNvSpPr/>
                <p:nvPr/>
              </p:nvSpPr>
              <p:spPr>
                <a:xfrm>
                  <a:off x="8814909" y="3020467"/>
                  <a:ext cx="1267362" cy="9349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RESPOSTA E ANÁLISE DAS NOTIFICAÇÕES</a:t>
                  </a:r>
                </a:p>
              </p:txBody>
            </p:sp>
          </p:grpSp>
          <p:cxnSp>
            <p:nvCxnSpPr>
              <p:cNvPr id="14" name="Conector reto 13"/>
              <p:cNvCxnSpPr/>
              <p:nvPr/>
            </p:nvCxnSpPr>
            <p:spPr>
              <a:xfrm flipV="1">
                <a:off x="1709581" y="5052848"/>
                <a:ext cx="3752974" cy="88357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flipV="1">
                <a:off x="1878027" y="5133828"/>
                <a:ext cx="3531381" cy="67333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eta para a esquerda e para a direita 15"/>
              <p:cNvSpPr/>
              <p:nvPr/>
            </p:nvSpPr>
            <p:spPr>
              <a:xfrm>
                <a:off x="8158387" y="5459677"/>
                <a:ext cx="357401" cy="1450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17" name="Retângulo 16"/>
              <p:cNvSpPr/>
              <p:nvPr/>
            </p:nvSpPr>
            <p:spPr>
              <a:xfrm>
                <a:off x="4647876" y="4397151"/>
                <a:ext cx="1777426" cy="369332"/>
              </a:xfrm>
              <a:prstGeom prst="rect">
                <a:avLst/>
              </a:prstGeom>
            </p:spPr>
            <p:txBody>
              <a:bodyPr wrap="square">
                <a:spAutoFit/>
              </a:bodyPr>
              <a:lstStyle/>
              <a:p>
                <a:r>
                  <a:rPr lang="pt-BR" b="1" dirty="0">
                    <a:solidFill>
                      <a:schemeClr val="accent1">
                        <a:lumMod val="50000"/>
                      </a:schemeClr>
                    </a:solidFill>
                  </a:rPr>
                  <a:t>NOVO MODELO</a:t>
                </a:r>
              </a:p>
            </p:txBody>
          </p:sp>
        </p:grpSp>
      </p:grpSp>
    </p:spTree>
    <p:extLst>
      <p:ext uri="{BB962C8B-B14F-4D97-AF65-F5344CB8AC3E}">
        <p14:creationId xmlns:p14="http://schemas.microsoft.com/office/powerpoint/2010/main" val="294783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34096" y="1126371"/>
            <a:ext cx="10463682" cy="5576545"/>
          </a:xfrm>
          <a:prstGeom prst="rect">
            <a:avLst/>
          </a:prstGeom>
        </p:spPr>
      </p:pic>
    </p:spTree>
    <p:extLst>
      <p:ext uri="{BB962C8B-B14F-4D97-AF65-F5344CB8AC3E}">
        <p14:creationId xmlns:p14="http://schemas.microsoft.com/office/powerpoint/2010/main" val="391192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30466" y="722703"/>
            <a:ext cx="11906389" cy="4462760"/>
          </a:xfrm>
          <a:prstGeom prst="rect">
            <a:avLst/>
          </a:prstGeom>
        </p:spPr>
        <p:txBody>
          <a:bodyPr wrap="square">
            <a:spAutoFit/>
          </a:bodyPr>
          <a:lstStyle/>
          <a:p>
            <a:pPr lvl="0" algn="just" eaLnBrk="0" fontAlgn="base" hangingPunct="0">
              <a:spcBef>
                <a:spcPct val="0"/>
              </a:spcBef>
              <a:spcAft>
                <a:spcPct val="0"/>
              </a:spcAft>
            </a:pPr>
            <a:endParaRPr lang="pt-BR" altLang="pt-BR" sz="2800" dirty="0">
              <a:solidFill>
                <a:schemeClr val="accent1">
                  <a:lumMod val="50000"/>
                </a:schemeClr>
              </a:solidFill>
            </a:endParaRPr>
          </a:p>
          <a:p>
            <a:pPr algn="just" eaLnBrk="0" fontAlgn="base" hangingPunct="0">
              <a:spcBef>
                <a:spcPct val="0"/>
              </a:spcBef>
              <a:spcAft>
                <a:spcPct val="0"/>
              </a:spcAft>
            </a:pPr>
            <a:r>
              <a:rPr lang="pt-BR" altLang="pt-BR" sz="3200" b="1" dirty="0" smtClean="0">
                <a:solidFill>
                  <a:schemeClr val="accent1">
                    <a:lumMod val="50000"/>
                  </a:schemeClr>
                </a:solidFill>
              </a:rPr>
              <a:t>Orientações Gerais (dicas):</a:t>
            </a:r>
            <a:endParaRPr lang="pt-BR" altLang="pt-BR" sz="3200" b="1" dirty="0">
              <a:solidFill>
                <a:schemeClr val="accent1">
                  <a:lumMod val="50000"/>
                </a:schemeClr>
              </a:solidFill>
            </a:endParaRPr>
          </a:p>
          <a:p>
            <a:pPr algn="just" eaLnBrk="0" fontAlgn="base" hangingPunct="0">
              <a:spcBef>
                <a:spcPct val="0"/>
              </a:spcBef>
              <a:spcAft>
                <a:spcPct val="0"/>
              </a:spcAft>
            </a:pPr>
            <a:endParaRPr lang="pt-BR" altLang="pt-BR" sz="3200" b="1" dirty="0">
              <a:solidFill>
                <a:schemeClr val="accent1">
                  <a:lumMod val="50000"/>
                </a:schemeClr>
              </a:solidFill>
            </a:endParaRP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Retificação</a:t>
            </a: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DAIR intermediário</a:t>
            </a: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Declaração de Veracidade</a:t>
            </a: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Consulta ao DAIR retificado</a:t>
            </a: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Processamento</a:t>
            </a:r>
          </a:p>
          <a:p>
            <a:pPr marL="1371600" lvl="2" indent="-457200" algn="just" eaLnBrk="0" fontAlgn="base" hangingPunct="0">
              <a:spcBef>
                <a:spcPct val="0"/>
              </a:spcBef>
              <a:spcAft>
                <a:spcPct val="0"/>
              </a:spcAft>
              <a:buFont typeface="Wingdings" panose="05000000000000000000" pitchFamily="2" charset="2"/>
              <a:buChar char="Ø"/>
            </a:pPr>
            <a:r>
              <a:rPr lang="pt-BR" altLang="pt-BR" sz="3200" b="1" dirty="0">
                <a:solidFill>
                  <a:schemeClr val="accent1">
                    <a:lumMod val="50000"/>
                  </a:schemeClr>
                </a:solidFill>
              </a:rPr>
              <a:t>Direcionamento dos problemas e erros</a:t>
            </a:r>
          </a:p>
        </p:txBody>
      </p:sp>
    </p:spTree>
    <p:extLst>
      <p:ext uri="{BB962C8B-B14F-4D97-AF65-F5344CB8AC3E}">
        <p14:creationId xmlns:p14="http://schemas.microsoft.com/office/powerpoint/2010/main" val="3816028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a:stretch>
            <a:fillRect/>
          </a:stretch>
        </p:blipFill>
        <p:spPr>
          <a:xfrm>
            <a:off x="-17476" y="2476500"/>
            <a:ext cx="12209476" cy="4381500"/>
          </a:xfrm>
          <a:prstGeom prst="rect">
            <a:avLst/>
          </a:prstGeom>
        </p:spPr>
      </p:pic>
      <p:sp>
        <p:nvSpPr>
          <p:cNvPr id="4" name="Retângulo 3"/>
          <p:cNvSpPr/>
          <p:nvPr/>
        </p:nvSpPr>
        <p:spPr>
          <a:xfrm>
            <a:off x="0" y="1243173"/>
            <a:ext cx="12184799" cy="1015663"/>
          </a:xfrm>
          <a:prstGeom prst="rect">
            <a:avLst/>
          </a:prstGeom>
        </p:spPr>
        <p:txBody>
          <a:bodyPr wrap="square">
            <a:spAutoFit/>
          </a:bodyPr>
          <a:lstStyle/>
          <a:p>
            <a:pPr algn="just"/>
            <a:r>
              <a:rPr lang="pt-BR" sz="2000" dirty="0">
                <a:solidFill>
                  <a:schemeClr val="accent1">
                    <a:lumMod val="50000"/>
                  </a:schemeClr>
                </a:solidFill>
                <a:latin typeface="Times New Roman" panose="02020603050405020304" pitchFamily="18" charset="0"/>
              </a:rPr>
              <a:t>§ 3º Art. 2º Resolução nº 3.922/2010 - Os regimes próprios de previdência social devem avaliar os custos decorrentes das aplicações, inclusive daquelas efetuadas por meio de fundos de investimento e divulgar as despesas com as aplicações e com a contratação de prestadores de serviços. </a:t>
            </a:r>
            <a:endParaRPr lang="pt-BR" sz="2000" dirty="0">
              <a:solidFill>
                <a:schemeClr val="accent1">
                  <a:lumMod val="50000"/>
                </a:schemeClr>
              </a:solidFill>
            </a:endParaRPr>
          </a:p>
        </p:txBody>
      </p:sp>
    </p:spTree>
    <p:extLst>
      <p:ext uri="{BB962C8B-B14F-4D97-AF65-F5344CB8AC3E}">
        <p14:creationId xmlns:p14="http://schemas.microsoft.com/office/powerpoint/2010/main" val="1800812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1501</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Julio Romeu Maciel dos Santos - MPS</dc:creator>
  <cp:lastModifiedBy>Marcelo Procópio</cp:lastModifiedBy>
  <cp:revision>169</cp:revision>
  <dcterms:created xsi:type="dcterms:W3CDTF">2019-02-14T19:46:26Z</dcterms:created>
  <dcterms:modified xsi:type="dcterms:W3CDTF">2019-06-27T14:54:15Z</dcterms:modified>
</cp:coreProperties>
</file>